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4184" r:id="rId5"/>
    <p:sldId id="259" r:id="rId6"/>
    <p:sldId id="260" r:id="rId7"/>
    <p:sldId id="261" r:id="rId8"/>
    <p:sldId id="262" r:id="rId9"/>
    <p:sldId id="265" r:id="rId10"/>
    <p:sldId id="266" r:id="rId11"/>
    <p:sldId id="263" r:id="rId12"/>
    <p:sldId id="4177" r:id="rId13"/>
    <p:sldId id="264" r:id="rId14"/>
    <p:sldId id="4178" r:id="rId15"/>
    <p:sldId id="267" r:id="rId16"/>
    <p:sldId id="270" r:id="rId17"/>
    <p:sldId id="268" r:id="rId18"/>
    <p:sldId id="271" r:id="rId19"/>
    <p:sldId id="272" r:id="rId20"/>
    <p:sldId id="273" r:id="rId21"/>
    <p:sldId id="4179" r:id="rId22"/>
    <p:sldId id="4176" r:id="rId23"/>
    <p:sldId id="4180" r:id="rId24"/>
    <p:sldId id="4182" r:id="rId25"/>
    <p:sldId id="4185" r:id="rId26"/>
    <p:sldId id="4181" r:id="rId27"/>
    <p:sldId id="41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99CCFF"/>
    <a:srgbClr val="000099"/>
    <a:srgbClr val="F2F2F2"/>
    <a:srgbClr val="FFCC99"/>
    <a:srgbClr val="FF9999"/>
    <a:srgbClr val="FFFF66"/>
    <a:srgbClr val="B3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325" autoAdjust="0"/>
  </p:normalViewPr>
  <p:slideViewPr>
    <p:cSldViewPr snapToGrid="0">
      <p:cViewPr varScale="1">
        <p:scale>
          <a:sx n="84" d="100"/>
          <a:sy n="84" d="100"/>
        </p:scale>
        <p:origin x="1572" y="84"/>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53A70-D039-407F-9143-F616C122657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E91F3DD-1624-48E9-9251-BAB67FB8C078}">
      <dgm:prSet phldrT="[Text]" custT="1"/>
      <dgm:spPr/>
      <dgm:t>
        <a:bodyPr/>
        <a:lstStyle/>
        <a:p>
          <a:r>
            <a:rPr lang="en-US" sz="4000" dirty="0">
              <a:latin typeface="Times New Roman" panose="02020603050405020304" pitchFamily="18" charset="0"/>
              <a:cs typeface="Times New Roman" panose="02020603050405020304" pitchFamily="18" charset="0"/>
            </a:rPr>
            <a:t>Issues With Datasets</a:t>
          </a:r>
        </a:p>
      </dgm:t>
    </dgm:pt>
    <dgm:pt modelId="{40F7FFDC-A64E-4C32-AB95-7378EE0B1548}" type="parTrans" cxnId="{86F2ACA9-08CE-4432-BDC5-6C3660B1DC2E}">
      <dgm:prSet/>
      <dgm:spPr/>
      <dgm:t>
        <a:bodyPr/>
        <a:lstStyle/>
        <a:p>
          <a:endParaRPr lang="en-US"/>
        </a:p>
      </dgm:t>
    </dgm:pt>
    <dgm:pt modelId="{6970283D-E1EF-4733-ADBA-07C70356D61D}" type="sibTrans" cxnId="{86F2ACA9-08CE-4432-BDC5-6C3660B1DC2E}">
      <dgm:prSet/>
      <dgm:spPr/>
      <dgm:t>
        <a:bodyPr/>
        <a:lstStyle/>
        <a:p>
          <a:endParaRPr lang="en-US"/>
        </a:p>
      </dgm:t>
    </dgm:pt>
    <dgm:pt modelId="{F49DC74F-247F-434D-886F-D786941AEF95}">
      <dgm:prSet phldrT="[Text]" custT="1"/>
      <dgm:spPr/>
      <dgm:t>
        <a:bodyPr/>
        <a:lstStyle/>
        <a:p>
          <a:r>
            <a:rPr lang="en-US" sz="4000" dirty="0">
              <a:latin typeface="Times New Roman" panose="02020603050405020304" pitchFamily="18" charset="0"/>
              <a:cs typeface="Times New Roman" panose="02020603050405020304" pitchFamily="18" charset="0"/>
            </a:rPr>
            <a:t>Issues with Models</a:t>
          </a:r>
        </a:p>
      </dgm:t>
    </dgm:pt>
    <dgm:pt modelId="{A6AA0CD5-301F-4CA1-9A2A-6066AA695A18}" type="parTrans" cxnId="{47CB8896-8FC4-4F80-AD90-AFE67DD432C1}">
      <dgm:prSet/>
      <dgm:spPr/>
      <dgm:t>
        <a:bodyPr/>
        <a:lstStyle/>
        <a:p>
          <a:endParaRPr lang="en-US"/>
        </a:p>
      </dgm:t>
    </dgm:pt>
    <dgm:pt modelId="{BE118289-6CC6-45A3-BEDE-BC789105A3FF}" type="sibTrans" cxnId="{47CB8896-8FC4-4F80-AD90-AFE67DD432C1}">
      <dgm:prSet/>
      <dgm:spPr/>
      <dgm:t>
        <a:bodyPr/>
        <a:lstStyle/>
        <a:p>
          <a:endParaRPr lang="en-US"/>
        </a:p>
      </dgm:t>
    </dgm:pt>
    <dgm:pt modelId="{8131F5F8-FEB6-47AF-A96D-E4A2129B32CD}" type="pres">
      <dgm:prSet presAssocID="{B8453A70-D039-407F-9143-F616C1226575}" presName="linear" presStyleCnt="0">
        <dgm:presLayoutVars>
          <dgm:dir/>
          <dgm:animLvl val="lvl"/>
          <dgm:resizeHandles val="exact"/>
        </dgm:presLayoutVars>
      </dgm:prSet>
      <dgm:spPr/>
    </dgm:pt>
    <dgm:pt modelId="{4E31EE05-0FAC-45B9-95B2-D32E6C5393F8}" type="pres">
      <dgm:prSet presAssocID="{AE91F3DD-1624-48E9-9251-BAB67FB8C078}" presName="parentLin" presStyleCnt="0"/>
      <dgm:spPr/>
    </dgm:pt>
    <dgm:pt modelId="{FD15FB33-CDBB-4375-8013-F9F639A99DD2}" type="pres">
      <dgm:prSet presAssocID="{AE91F3DD-1624-48E9-9251-BAB67FB8C078}" presName="parentLeftMargin" presStyleLbl="node1" presStyleIdx="0" presStyleCnt="2"/>
      <dgm:spPr/>
    </dgm:pt>
    <dgm:pt modelId="{99419304-7B0D-4C6E-9117-62ED1BE743A8}" type="pres">
      <dgm:prSet presAssocID="{AE91F3DD-1624-48E9-9251-BAB67FB8C078}" presName="parentText" presStyleLbl="node1" presStyleIdx="0" presStyleCnt="2" custScaleY="43882">
        <dgm:presLayoutVars>
          <dgm:chMax val="0"/>
          <dgm:bulletEnabled val="1"/>
        </dgm:presLayoutVars>
      </dgm:prSet>
      <dgm:spPr/>
    </dgm:pt>
    <dgm:pt modelId="{0C566C57-4A81-4247-B165-8884EF374001}" type="pres">
      <dgm:prSet presAssocID="{AE91F3DD-1624-48E9-9251-BAB67FB8C078}" presName="negativeSpace" presStyleCnt="0"/>
      <dgm:spPr/>
    </dgm:pt>
    <dgm:pt modelId="{BA06F045-4759-4FE6-AA5B-A808937C5138}" type="pres">
      <dgm:prSet presAssocID="{AE91F3DD-1624-48E9-9251-BAB67FB8C078}" presName="childText" presStyleLbl="conFgAcc1" presStyleIdx="0" presStyleCnt="2" custScaleY="43882">
        <dgm:presLayoutVars>
          <dgm:bulletEnabled val="1"/>
        </dgm:presLayoutVars>
      </dgm:prSet>
      <dgm:spPr/>
    </dgm:pt>
    <dgm:pt modelId="{4D3492B2-614D-4FF1-956A-B8897597A2CF}" type="pres">
      <dgm:prSet presAssocID="{6970283D-E1EF-4733-ADBA-07C70356D61D}" presName="spaceBetweenRectangles" presStyleCnt="0"/>
      <dgm:spPr/>
    </dgm:pt>
    <dgm:pt modelId="{6C537C9C-86C3-431B-A018-DBDCCF9A15DA}" type="pres">
      <dgm:prSet presAssocID="{F49DC74F-247F-434D-886F-D786941AEF95}" presName="parentLin" presStyleCnt="0"/>
      <dgm:spPr/>
    </dgm:pt>
    <dgm:pt modelId="{68118DC1-929A-4B9F-941D-A5EC391E9293}" type="pres">
      <dgm:prSet presAssocID="{F49DC74F-247F-434D-886F-D786941AEF95}" presName="parentLeftMargin" presStyleLbl="node1" presStyleIdx="0" presStyleCnt="2"/>
      <dgm:spPr/>
    </dgm:pt>
    <dgm:pt modelId="{3BFF07E6-48C4-4BF9-A00B-83F5EC3D94BE}" type="pres">
      <dgm:prSet presAssocID="{F49DC74F-247F-434D-886F-D786941AEF95}" presName="parentText" presStyleLbl="node1" presStyleIdx="1" presStyleCnt="2" custScaleY="38129" custLinFactNeighborY="40505">
        <dgm:presLayoutVars>
          <dgm:chMax val="0"/>
          <dgm:bulletEnabled val="1"/>
        </dgm:presLayoutVars>
      </dgm:prSet>
      <dgm:spPr/>
    </dgm:pt>
    <dgm:pt modelId="{1C9F54C8-40F3-41A3-B036-9682DA21F2EE}" type="pres">
      <dgm:prSet presAssocID="{F49DC74F-247F-434D-886F-D786941AEF95}" presName="negativeSpace" presStyleCnt="0"/>
      <dgm:spPr/>
    </dgm:pt>
    <dgm:pt modelId="{103ABC0B-E403-47CE-9D43-23549A440851}" type="pres">
      <dgm:prSet presAssocID="{F49DC74F-247F-434D-886F-D786941AEF95}" presName="childText" presStyleLbl="conFgAcc1" presStyleIdx="1" presStyleCnt="2" custScaleY="38129" custLinFactNeighborY="81012">
        <dgm:presLayoutVars>
          <dgm:bulletEnabled val="1"/>
        </dgm:presLayoutVars>
      </dgm:prSet>
      <dgm:spPr/>
    </dgm:pt>
  </dgm:ptLst>
  <dgm:cxnLst>
    <dgm:cxn modelId="{3A377F2E-451D-4C32-8270-B5908A0CED6E}" type="presOf" srcId="{B8453A70-D039-407F-9143-F616C1226575}" destId="{8131F5F8-FEB6-47AF-A96D-E4A2129B32CD}" srcOrd="0" destOrd="0" presId="urn:microsoft.com/office/officeart/2005/8/layout/list1"/>
    <dgm:cxn modelId="{A10ADD4A-AF7D-4DD0-BAA2-431E1D53C460}" type="presOf" srcId="{F49DC74F-247F-434D-886F-D786941AEF95}" destId="{68118DC1-929A-4B9F-941D-A5EC391E9293}" srcOrd="0" destOrd="0" presId="urn:microsoft.com/office/officeart/2005/8/layout/list1"/>
    <dgm:cxn modelId="{CB41D54F-1AEA-4A44-9A48-26C1C2D4A138}" type="presOf" srcId="{F49DC74F-247F-434D-886F-D786941AEF95}" destId="{3BFF07E6-48C4-4BF9-A00B-83F5EC3D94BE}" srcOrd="1" destOrd="0" presId="urn:microsoft.com/office/officeart/2005/8/layout/list1"/>
    <dgm:cxn modelId="{47CB8896-8FC4-4F80-AD90-AFE67DD432C1}" srcId="{B8453A70-D039-407F-9143-F616C1226575}" destId="{F49DC74F-247F-434D-886F-D786941AEF95}" srcOrd="1" destOrd="0" parTransId="{A6AA0CD5-301F-4CA1-9A2A-6066AA695A18}" sibTransId="{BE118289-6CC6-45A3-BEDE-BC789105A3FF}"/>
    <dgm:cxn modelId="{86F2ACA9-08CE-4432-BDC5-6C3660B1DC2E}" srcId="{B8453A70-D039-407F-9143-F616C1226575}" destId="{AE91F3DD-1624-48E9-9251-BAB67FB8C078}" srcOrd="0" destOrd="0" parTransId="{40F7FFDC-A64E-4C32-AB95-7378EE0B1548}" sibTransId="{6970283D-E1EF-4733-ADBA-07C70356D61D}"/>
    <dgm:cxn modelId="{A4CEEECA-EC38-4FD0-80A6-B4F822ED70D6}" type="presOf" srcId="{AE91F3DD-1624-48E9-9251-BAB67FB8C078}" destId="{99419304-7B0D-4C6E-9117-62ED1BE743A8}" srcOrd="1" destOrd="0" presId="urn:microsoft.com/office/officeart/2005/8/layout/list1"/>
    <dgm:cxn modelId="{914658DF-F70D-4970-A053-31A59635CF10}" type="presOf" srcId="{AE91F3DD-1624-48E9-9251-BAB67FB8C078}" destId="{FD15FB33-CDBB-4375-8013-F9F639A99DD2}" srcOrd="0" destOrd="0" presId="urn:microsoft.com/office/officeart/2005/8/layout/list1"/>
    <dgm:cxn modelId="{170846B3-9CA6-4EF7-A97E-FD5122D8ECF2}" type="presParOf" srcId="{8131F5F8-FEB6-47AF-A96D-E4A2129B32CD}" destId="{4E31EE05-0FAC-45B9-95B2-D32E6C5393F8}" srcOrd="0" destOrd="0" presId="urn:microsoft.com/office/officeart/2005/8/layout/list1"/>
    <dgm:cxn modelId="{2CBF3126-C8FB-4ED5-B188-F6FD7F757F56}" type="presParOf" srcId="{4E31EE05-0FAC-45B9-95B2-D32E6C5393F8}" destId="{FD15FB33-CDBB-4375-8013-F9F639A99DD2}" srcOrd="0" destOrd="0" presId="urn:microsoft.com/office/officeart/2005/8/layout/list1"/>
    <dgm:cxn modelId="{4508AAFA-42A7-41C4-88E5-68F54D74DF44}" type="presParOf" srcId="{4E31EE05-0FAC-45B9-95B2-D32E6C5393F8}" destId="{99419304-7B0D-4C6E-9117-62ED1BE743A8}" srcOrd="1" destOrd="0" presId="urn:microsoft.com/office/officeart/2005/8/layout/list1"/>
    <dgm:cxn modelId="{651F37A1-292B-43E2-A854-E9CD56047BCF}" type="presParOf" srcId="{8131F5F8-FEB6-47AF-A96D-E4A2129B32CD}" destId="{0C566C57-4A81-4247-B165-8884EF374001}" srcOrd="1" destOrd="0" presId="urn:microsoft.com/office/officeart/2005/8/layout/list1"/>
    <dgm:cxn modelId="{3AEEE24B-D76D-4C3A-8E9B-15B1B7FD095B}" type="presParOf" srcId="{8131F5F8-FEB6-47AF-A96D-E4A2129B32CD}" destId="{BA06F045-4759-4FE6-AA5B-A808937C5138}" srcOrd="2" destOrd="0" presId="urn:microsoft.com/office/officeart/2005/8/layout/list1"/>
    <dgm:cxn modelId="{C45F4FCA-058A-4C9A-8F6F-07753149BD23}" type="presParOf" srcId="{8131F5F8-FEB6-47AF-A96D-E4A2129B32CD}" destId="{4D3492B2-614D-4FF1-956A-B8897597A2CF}" srcOrd="3" destOrd="0" presId="urn:microsoft.com/office/officeart/2005/8/layout/list1"/>
    <dgm:cxn modelId="{E1086319-4CE9-4B3A-BAFD-2B4397274FF4}" type="presParOf" srcId="{8131F5F8-FEB6-47AF-A96D-E4A2129B32CD}" destId="{6C537C9C-86C3-431B-A018-DBDCCF9A15DA}" srcOrd="4" destOrd="0" presId="urn:microsoft.com/office/officeart/2005/8/layout/list1"/>
    <dgm:cxn modelId="{F14E6E3F-D3E1-4EC3-8A7A-A30CE6DFE143}" type="presParOf" srcId="{6C537C9C-86C3-431B-A018-DBDCCF9A15DA}" destId="{68118DC1-929A-4B9F-941D-A5EC391E9293}" srcOrd="0" destOrd="0" presId="urn:microsoft.com/office/officeart/2005/8/layout/list1"/>
    <dgm:cxn modelId="{120B8221-20C3-442F-96B0-AA394469A483}" type="presParOf" srcId="{6C537C9C-86C3-431B-A018-DBDCCF9A15DA}" destId="{3BFF07E6-48C4-4BF9-A00B-83F5EC3D94BE}" srcOrd="1" destOrd="0" presId="urn:microsoft.com/office/officeart/2005/8/layout/list1"/>
    <dgm:cxn modelId="{2CEB2ADB-A587-44D6-BDF8-5E684099665F}" type="presParOf" srcId="{8131F5F8-FEB6-47AF-A96D-E4A2129B32CD}" destId="{1C9F54C8-40F3-41A3-B036-9682DA21F2EE}" srcOrd="5" destOrd="0" presId="urn:microsoft.com/office/officeart/2005/8/layout/list1"/>
    <dgm:cxn modelId="{5F74E70F-246E-449E-B6F2-6EF4AB71607C}" type="presParOf" srcId="{8131F5F8-FEB6-47AF-A96D-E4A2129B32CD}" destId="{103ABC0B-E403-47CE-9D43-23549A44085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453A70-D039-407F-9143-F616C122657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E91F3DD-1624-48E9-9251-BAB67FB8C078}">
      <dgm:prSet phldrT="[Text]" custT="1"/>
      <dgm:spPr/>
      <dgm:t>
        <a:bodyPr/>
        <a:lstStyle/>
        <a:p>
          <a:r>
            <a:rPr lang="en-US" sz="4000" dirty="0">
              <a:latin typeface="Times New Roman" panose="02020603050405020304" pitchFamily="18" charset="0"/>
              <a:cs typeface="Times New Roman" panose="02020603050405020304" pitchFamily="18" charset="0"/>
            </a:rPr>
            <a:t>Issues With Datasets</a:t>
          </a:r>
        </a:p>
      </dgm:t>
    </dgm:pt>
    <dgm:pt modelId="{40F7FFDC-A64E-4C32-AB95-7378EE0B1548}" type="parTrans" cxnId="{86F2ACA9-08CE-4432-BDC5-6C3660B1DC2E}">
      <dgm:prSet/>
      <dgm:spPr/>
      <dgm:t>
        <a:bodyPr/>
        <a:lstStyle/>
        <a:p>
          <a:endParaRPr lang="en-US"/>
        </a:p>
      </dgm:t>
    </dgm:pt>
    <dgm:pt modelId="{6970283D-E1EF-4733-ADBA-07C70356D61D}" type="sibTrans" cxnId="{86F2ACA9-08CE-4432-BDC5-6C3660B1DC2E}">
      <dgm:prSet/>
      <dgm:spPr/>
      <dgm:t>
        <a:bodyPr/>
        <a:lstStyle/>
        <a:p>
          <a:endParaRPr lang="en-US"/>
        </a:p>
      </dgm:t>
    </dgm:pt>
    <dgm:pt modelId="{F49DC74F-247F-434D-886F-D786941AEF95}">
      <dgm:prSet phldrT="[Text]" custT="1"/>
      <dgm:spPr>
        <a:solidFill>
          <a:schemeClr val="bg1">
            <a:lumMod val="95000"/>
          </a:schemeClr>
        </a:solidFill>
        <a:ln>
          <a:solidFill>
            <a:schemeClr val="bg1">
              <a:lumMod val="85000"/>
            </a:schemeClr>
          </a:solidFill>
        </a:ln>
      </dgm:spPr>
      <dgm:t>
        <a:bodyPr/>
        <a:lstStyle/>
        <a:p>
          <a:r>
            <a:rPr lang="en-US" sz="4000" dirty="0">
              <a:latin typeface="Times New Roman" panose="02020603050405020304" pitchFamily="18" charset="0"/>
              <a:cs typeface="Times New Roman" panose="02020603050405020304" pitchFamily="18" charset="0"/>
            </a:rPr>
            <a:t>Issues with Models</a:t>
          </a:r>
        </a:p>
      </dgm:t>
    </dgm:pt>
    <dgm:pt modelId="{A6AA0CD5-301F-4CA1-9A2A-6066AA695A18}" type="parTrans" cxnId="{47CB8896-8FC4-4F80-AD90-AFE67DD432C1}">
      <dgm:prSet/>
      <dgm:spPr/>
      <dgm:t>
        <a:bodyPr/>
        <a:lstStyle/>
        <a:p>
          <a:endParaRPr lang="en-US"/>
        </a:p>
      </dgm:t>
    </dgm:pt>
    <dgm:pt modelId="{BE118289-6CC6-45A3-BEDE-BC789105A3FF}" type="sibTrans" cxnId="{47CB8896-8FC4-4F80-AD90-AFE67DD432C1}">
      <dgm:prSet/>
      <dgm:spPr/>
      <dgm:t>
        <a:bodyPr/>
        <a:lstStyle/>
        <a:p>
          <a:endParaRPr lang="en-US"/>
        </a:p>
      </dgm:t>
    </dgm:pt>
    <dgm:pt modelId="{8131F5F8-FEB6-47AF-A96D-E4A2129B32CD}" type="pres">
      <dgm:prSet presAssocID="{B8453A70-D039-407F-9143-F616C1226575}" presName="linear" presStyleCnt="0">
        <dgm:presLayoutVars>
          <dgm:dir/>
          <dgm:animLvl val="lvl"/>
          <dgm:resizeHandles val="exact"/>
        </dgm:presLayoutVars>
      </dgm:prSet>
      <dgm:spPr/>
    </dgm:pt>
    <dgm:pt modelId="{4E31EE05-0FAC-45B9-95B2-D32E6C5393F8}" type="pres">
      <dgm:prSet presAssocID="{AE91F3DD-1624-48E9-9251-BAB67FB8C078}" presName="parentLin" presStyleCnt="0"/>
      <dgm:spPr/>
    </dgm:pt>
    <dgm:pt modelId="{FD15FB33-CDBB-4375-8013-F9F639A99DD2}" type="pres">
      <dgm:prSet presAssocID="{AE91F3DD-1624-48E9-9251-BAB67FB8C078}" presName="parentLeftMargin" presStyleLbl="node1" presStyleIdx="0" presStyleCnt="2"/>
      <dgm:spPr/>
    </dgm:pt>
    <dgm:pt modelId="{99419304-7B0D-4C6E-9117-62ED1BE743A8}" type="pres">
      <dgm:prSet presAssocID="{AE91F3DD-1624-48E9-9251-BAB67FB8C078}" presName="parentText" presStyleLbl="node1" presStyleIdx="0" presStyleCnt="2" custScaleY="43882">
        <dgm:presLayoutVars>
          <dgm:chMax val="0"/>
          <dgm:bulletEnabled val="1"/>
        </dgm:presLayoutVars>
      </dgm:prSet>
      <dgm:spPr/>
    </dgm:pt>
    <dgm:pt modelId="{0C566C57-4A81-4247-B165-8884EF374001}" type="pres">
      <dgm:prSet presAssocID="{AE91F3DD-1624-48E9-9251-BAB67FB8C078}" presName="negativeSpace" presStyleCnt="0"/>
      <dgm:spPr/>
    </dgm:pt>
    <dgm:pt modelId="{BA06F045-4759-4FE6-AA5B-A808937C5138}" type="pres">
      <dgm:prSet presAssocID="{AE91F3DD-1624-48E9-9251-BAB67FB8C078}" presName="childText" presStyleLbl="conFgAcc1" presStyleIdx="0" presStyleCnt="2" custScaleY="43882">
        <dgm:presLayoutVars>
          <dgm:bulletEnabled val="1"/>
        </dgm:presLayoutVars>
      </dgm:prSet>
      <dgm:spPr/>
    </dgm:pt>
    <dgm:pt modelId="{4D3492B2-614D-4FF1-956A-B8897597A2CF}" type="pres">
      <dgm:prSet presAssocID="{6970283D-E1EF-4733-ADBA-07C70356D61D}" presName="spaceBetweenRectangles" presStyleCnt="0"/>
      <dgm:spPr/>
    </dgm:pt>
    <dgm:pt modelId="{6C537C9C-86C3-431B-A018-DBDCCF9A15DA}" type="pres">
      <dgm:prSet presAssocID="{F49DC74F-247F-434D-886F-D786941AEF95}" presName="parentLin" presStyleCnt="0"/>
      <dgm:spPr/>
    </dgm:pt>
    <dgm:pt modelId="{68118DC1-929A-4B9F-941D-A5EC391E9293}" type="pres">
      <dgm:prSet presAssocID="{F49DC74F-247F-434D-886F-D786941AEF95}" presName="parentLeftMargin" presStyleLbl="node1" presStyleIdx="0" presStyleCnt="2"/>
      <dgm:spPr/>
    </dgm:pt>
    <dgm:pt modelId="{3BFF07E6-48C4-4BF9-A00B-83F5EC3D94BE}" type="pres">
      <dgm:prSet presAssocID="{F49DC74F-247F-434D-886F-D786941AEF95}" presName="parentText" presStyleLbl="node1" presStyleIdx="1" presStyleCnt="2" custScaleY="38129" custLinFactNeighborY="40505">
        <dgm:presLayoutVars>
          <dgm:chMax val="0"/>
          <dgm:bulletEnabled val="1"/>
        </dgm:presLayoutVars>
      </dgm:prSet>
      <dgm:spPr/>
    </dgm:pt>
    <dgm:pt modelId="{1C9F54C8-40F3-41A3-B036-9682DA21F2EE}" type="pres">
      <dgm:prSet presAssocID="{F49DC74F-247F-434D-886F-D786941AEF95}" presName="negativeSpace" presStyleCnt="0"/>
      <dgm:spPr/>
    </dgm:pt>
    <dgm:pt modelId="{103ABC0B-E403-47CE-9D43-23549A440851}" type="pres">
      <dgm:prSet presAssocID="{F49DC74F-247F-434D-886F-D786941AEF95}" presName="childText" presStyleLbl="conFgAcc1" presStyleIdx="1" presStyleCnt="2" custScaleY="38129" custLinFactNeighborY="81012">
        <dgm:presLayoutVars>
          <dgm:bulletEnabled val="1"/>
        </dgm:presLayoutVars>
      </dgm:prSet>
      <dgm:spPr>
        <a:ln>
          <a:solidFill>
            <a:schemeClr val="bg1">
              <a:lumMod val="85000"/>
            </a:schemeClr>
          </a:solidFill>
        </a:ln>
      </dgm:spPr>
    </dgm:pt>
  </dgm:ptLst>
  <dgm:cxnLst>
    <dgm:cxn modelId="{3A377F2E-451D-4C32-8270-B5908A0CED6E}" type="presOf" srcId="{B8453A70-D039-407F-9143-F616C1226575}" destId="{8131F5F8-FEB6-47AF-A96D-E4A2129B32CD}" srcOrd="0" destOrd="0" presId="urn:microsoft.com/office/officeart/2005/8/layout/list1"/>
    <dgm:cxn modelId="{A10ADD4A-AF7D-4DD0-BAA2-431E1D53C460}" type="presOf" srcId="{F49DC74F-247F-434D-886F-D786941AEF95}" destId="{68118DC1-929A-4B9F-941D-A5EC391E9293}" srcOrd="0" destOrd="0" presId="urn:microsoft.com/office/officeart/2005/8/layout/list1"/>
    <dgm:cxn modelId="{CB41D54F-1AEA-4A44-9A48-26C1C2D4A138}" type="presOf" srcId="{F49DC74F-247F-434D-886F-D786941AEF95}" destId="{3BFF07E6-48C4-4BF9-A00B-83F5EC3D94BE}" srcOrd="1" destOrd="0" presId="urn:microsoft.com/office/officeart/2005/8/layout/list1"/>
    <dgm:cxn modelId="{47CB8896-8FC4-4F80-AD90-AFE67DD432C1}" srcId="{B8453A70-D039-407F-9143-F616C1226575}" destId="{F49DC74F-247F-434D-886F-D786941AEF95}" srcOrd="1" destOrd="0" parTransId="{A6AA0CD5-301F-4CA1-9A2A-6066AA695A18}" sibTransId="{BE118289-6CC6-45A3-BEDE-BC789105A3FF}"/>
    <dgm:cxn modelId="{86F2ACA9-08CE-4432-BDC5-6C3660B1DC2E}" srcId="{B8453A70-D039-407F-9143-F616C1226575}" destId="{AE91F3DD-1624-48E9-9251-BAB67FB8C078}" srcOrd="0" destOrd="0" parTransId="{40F7FFDC-A64E-4C32-AB95-7378EE0B1548}" sibTransId="{6970283D-E1EF-4733-ADBA-07C70356D61D}"/>
    <dgm:cxn modelId="{A4CEEECA-EC38-4FD0-80A6-B4F822ED70D6}" type="presOf" srcId="{AE91F3DD-1624-48E9-9251-BAB67FB8C078}" destId="{99419304-7B0D-4C6E-9117-62ED1BE743A8}" srcOrd="1" destOrd="0" presId="urn:microsoft.com/office/officeart/2005/8/layout/list1"/>
    <dgm:cxn modelId="{914658DF-F70D-4970-A053-31A59635CF10}" type="presOf" srcId="{AE91F3DD-1624-48E9-9251-BAB67FB8C078}" destId="{FD15FB33-CDBB-4375-8013-F9F639A99DD2}" srcOrd="0" destOrd="0" presId="urn:microsoft.com/office/officeart/2005/8/layout/list1"/>
    <dgm:cxn modelId="{170846B3-9CA6-4EF7-A97E-FD5122D8ECF2}" type="presParOf" srcId="{8131F5F8-FEB6-47AF-A96D-E4A2129B32CD}" destId="{4E31EE05-0FAC-45B9-95B2-D32E6C5393F8}" srcOrd="0" destOrd="0" presId="urn:microsoft.com/office/officeart/2005/8/layout/list1"/>
    <dgm:cxn modelId="{2CBF3126-C8FB-4ED5-B188-F6FD7F757F56}" type="presParOf" srcId="{4E31EE05-0FAC-45B9-95B2-D32E6C5393F8}" destId="{FD15FB33-CDBB-4375-8013-F9F639A99DD2}" srcOrd="0" destOrd="0" presId="urn:microsoft.com/office/officeart/2005/8/layout/list1"/>
    <dgm:cxn modelId="{4508AAFA-42A7-41C4-88E5-68F54D74DF44}" type="presParOf" srcId="{4E31EE05-0FAC-45B9-95B2-D32E6C5393F8}" destId="{99419304-7B0D-4C6E-9117-62ED1BE743A8}" srcOrd="1" destOrd="0" presId="urn:microsoft.com/office/officeart/2005/8/layout/list1"/>
    <dgm:cxn modelId="{651F37A1-292B-43E2-A854-E9CD56047BCF}" type="presParOf" srcId="{8131F5F8-FEB6-47AF-A96D-E4A2129B32CD}" destId="{0C566C57-4A81-4247-B165-8884EF374001}" srcOrd="1" destOrd="0" presId="urn:microsoft.com/office/officeart/2005/8/layout/list1"/>
    <dgm:cxn modelId="{3AEEE24B-D76D-4C3A-8E9B-15B1B7FD095B}" type="presParOf" srcId="{8131F5F8-FEB6-47AF-A96D-E4A2129B32CD}" destId="{BA06F045-4759-4FE6-AA5B-A808937C5138}" srcOrd="2" destOrd="0" presId="urn:microsoft.com/office/officeart/2005/8/layout/list1"/>
    <dgm:cxn modelId="{C45F4FCA-058A-4C9A-8F6F-07753149BD23}" type="presParOf" srcId="{8131F5F8-FEB6-47AF-A96D-E4A2129B32CD}" destId="{4D3492B2-614D-4FF1-956A-B8897597A2CF}" srcOrd="3" destOrd="0" presId="urn:microsoft.com/office/officeart/2005/8/layout/list1"/>
    <dgm:cxn modelId="{E1086319-4CE9-4B3A-BAFD-2B4397274FF4}" type="presParOf" srcId="{8131F5F8-FEB6-47AF-A96D-E4A2129B32CD}" destId="{6C537C9C-86C3-431B-A018-DBDCCF9A15DA}" srcOrd="4" destOrd="0" presId="urn:microsoft.com/office/officeart/2005/8/layout/list1"/>
    <dgm:cxn modelId="{F14E6E3F-D3E1-4EC3-8A7A-A30CE6DFE143}" type="presParOf" srcId="{6C537C9C-86C3-431B-A018-DBDCCF9A15DA}" destId="{68118DC1-929A-4B9F-941D-A5EC391E9293}" srcOrd="0" destOrd="0" presId="urn:microsoft.com/office/officeart/2005/8/layout/list1"/>
    <dgm:cxn modelId="{120B8221-20C3-442F-96B0-AA394469A483}" type="presParOf" srcId="{6C537C9C-86C3-431B-A018-DBDCCF9A15DA}" destId="{3BFF07E6-48C4-4BF9-A00B-83F5EC3D94BE}" srcOrd="1" destOrd="0" presId="urn:microsoft.com/office/officeart/2005/8/layout/list1"/>
    <dgm:cxn modelId="{2CEB2ADB-A587-44D6-BDF8-5E684099665F}" type="presParOf" srcId="{8131F5F8-FEB6-47AF-A96D-E4A2129B32CD}" destId="{1C9F54C8-40F3-41A3-B036-9682DA21F2EE}" srcOrd="5" destOrd="0" presId="urn:microsoft.com/office/officeart/2005/8/layout/list1"/>
    <dgm:cxn modelId="{5F74E70F-246E-449E-B6F2-6EF4AB71607C}" type="presParOf" srcId="{8131F5F8-FEB6-47AF-A96D-E4A2129B32CD}" destId="{103ABC0B-E403-47CE-9D43-23549A44085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53A70-D039-407F-9143-F616C122657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E91F3DD-1624-48E9-9251-BAB67FB8C078}">
      <dgm:prSet phldrT="[Text]" custT="1"/>
      <dgm:spPr>
        <a:solidFill>
          <a:srgbClr val="F2F2F2"/>
        </a:solidFill>
        <a:ln>
          <a:solidFill>
            <a:schemeClr val="bg1">
              <a:lumMod val="85000"/>
            </a:schemeClr>
          </a:solidFill>
        </a:ln>
      </dgm:spPr>
      <dgm:t>
        <a:bodyPr/>
        <a:lstStyle/>
        <a:p>
          <a:r>
            <a:rPr lang="en-US" sz="4000" dirty="0">
              <a:latin typeface="Times New Roman" panose="02020603050405020304" pitchFamily="18" charset="0"/>
              <a:cs typeface="Times New Roman" panose="02020603050405020304" pitchFamily="18" charset="0"/>
            </a:rPr>
            <a:t>Issues With Datasets</a:t>
          </a:r>
        </a:p>
      </dgm:t>
    </dgm:pt>
    <dgm:pt modelId="{40F7FFDC-A64E-4C32-AB95-7378EE0B1548}" type="parTrans" cxnId="{86F2ACA9-08CE-4432-BDC5-6C3660B1DC2E}">
      <dgm:prSet/>
      <dgm:spPr/>
      <dgm:t>
        <a:bodyPr/>
        <a:lstStyle/>
        <a:p>
          <a:endParaRPr lang="en-US"/>
        </a:p>
      </dgm:t>
    </dgm:pt>
    <dgm:pt modelId="{6970283D-E1EF-4733-ADBA-07C70356D61D}" type="sibTrans" cxnId="{86F2ACA9-08CE-4432-BDC5-6C3660B1DC2E}">
      <dgm:prSet/>
      <dgm:spPr/>
      <dgm:t>
        <a:bodyPr/>
        <a:lstStyle/>
        <a:p>
          <a:endParaRPr lang="en-US"/>
        </a:p>
      </dgm:t>
    </dgm:pt>
    <dgm:pt modelId="{F49DC74F-247F-434D-886F-D786941AEF95}">
      <dgm:prSet phldrT="[Text]" custT="1"/>
      <dgm:spPr>
        <a:solidFill>
          <a:schemeClr val="accent1"/>
        </a:solidFill>
        <a:ln>
          <a:solidFill>
            <a:schemeClr val="accent1"/>
          </a:solidFill>
        </a:ln>
      </dgm:spPr>
      <dgm:t>
        <a:bodyPr/>
        <a:lstStyle/>
        <a:p>
          <a:r>
            <a:rPr lang="en-US" sz="4000" dirty="0">
              <a:latin typeface="Times New Roman" panose="02020603050405020304" pitchFamily="18" charset="0"/>
              <a:cs typeface="Times New Roman" panose="02020603050405020304" pitchFamily="18" charset="0"/>
            </a:rPr>
            <a:t>Issues with Models</a:t>
          </a:r>
        </a:p>
      </dgm:t>
    </dgm:pt>
    <dgm:pt modelId="{A6AA0CD5-301F-4CA1-9A2A-6066AA695A18}" type="parTrans" cxnId="{47CB8896-8FC4-4F80-AD90-AFE67DD432C1}">
      <dgm:prSet/>
      <dgm:spPr/>
      <dgm:t>
        <a:bodyPr/>
        <a:lstStyle/>
        <a:p>
          <a:endParaRPr lang="en-US"/>
        </a:p>
      </dgm:t>
    </dgm:pt>
    <dgm:pt modelId="{BE118289-6CC6-45A3-BEDE-BC789105A3FF}" type="sibTrans" cxnId="{47CB8896-8FC4-4F80-AD90-AFE67DD432C1}">
      <dgm:prSet/>
      <dgm:spPr/>
      <dgm:t>
        <a:bodyPr/>
        <a:lstStyle/>
        <a:p>
          <a:endParaRPr lang="en-US"/>
        </a:p>
      </dgm:t>
    </dgm:pt>
    <dgm:pt modelId="{8131F5F8-FEB6-47AF-A96D-E4A2129B32CD}" type="pres">
      <dgm:prSet presAssocID="{B8453A70-D039-407F-9143-F616C1226575}" presName="linear" presStyleCnt="0">
        <dgm:presLayoutVars>
          <dgm:dir/>
          <dgm:animLvl val="lvl"/>
          <dgm:resizeHandles val="exact"/>
        </dgm:presLayoutVars>
      </dgm:prSet>
      <dgm:spPr/>
    </dgm:pt>
    <dgm:pt modelId="{4E31EE05-0FAC-45B9-95B2-D32E6C5393F8}" type="pres">
      <dgm:prSet presAssocID="{AE91F3DD-1624-48E9-9251-BAB67FB8C078}" presName="parentLin" presStyleCnt="0"/>
      <dgm:spPr/>
    </dgm:pt>
    <dgm:pt modelId="{FD15FB33-CDBB-4375-8013-F9F639A99DD2}" type="pres">
      <dgm:prSet presAssocID="{AE91F3DD-1624-48E9-9251-BAB67FB8C078}" presName="parentLeftMargin" presStyleLbl="node1" presStyleIdx="0" presStyleCnt="2"/>
      <dgm:spPr/>
    </dgm:pt>
    <dgm:pt modelId="{99419304-7B0D-4C6E-9117-62ED1BE743A8}" type="pres">
      <dgm:prSet presAssocID="{AE91F3DD-1624-48E9-9251-BAB67FB8C078}" presName="parentText" presStyleLbl="node1" presStyleIdx="0" presStyleCnt="2" custScaleY="43882">
        <dgm:presLayoutVars>
          <dgm:chMax val="0"/>
          <dgm:bulletEnabled val="1"/>
        </dgm:presLayoutVars>
      </dgm:prSet>
      <dgm:spPr/>
    </dgm:pt>
    <dgm:pt modelId="{0C566C57-4A81-4247-B165-8884EF374001}" type="pres">
      <dgm:prSet presAssocID="{AE91F3DD-1624-48E9-9251-BAB67FB8C078}" presName="negativeSpace" presStyleCnt="0"/>
      <dgm:spPr/>
    </dgm:pt>
    <dgm:pt modelId="{BA06F045-4759-4FE6-AA5B-A808937C5138}" type="pres">
      <dgm:prSet presAssocID="{AE91F3DD-1624-48E9-9251-BAB67FB8C078}" presName="childText" presStyleLbl="conFgAcc1" presStyleIdx="0" presStyleCnt="2" custScaleY="43882">
        <dgm:presLayoutVars>
          <dgm:bulletEnabled val="1"/>
        </dgm:presLayoutVars>
      </dgm:prSet>
      <dgm:spPr>
        <a:ln>
          <a:solidFill>
            <a:schemeClr val="bg1">
              <a:lumMod val="85000"/>
            </a:schemeClr>
          </a:solidFill>
        </a:ln>
      </dgm:spPr>
    </dgm:pt>
    <dgm:pt modelId="{4D3492B2-614D-4FF1-956A-B8897597A2CF}" type="pres">
      <dgm:prSet presAssocID="{6970283D-E1EF-4733-ADBA-07C70356D61D}" presName="spaceBetweenRectangles" presStyleCnt="0"/>
      <dgm:spPr/>
    </dgm:pt>
    <dgm:pt modelId="{6C537C9C-86C3-431B-A018-DBDCCF9A15DA}" type="pres">
      <dgm:prSet presAssocID="{F49DC74F-247F-434D-886F-D786941AEF95}" presName="parentLin" presStyleCnt="0"/>
      <dgm:spPr/>
    </dgm:pt>
    <dgm:pt modelId="{68118DC1-929A-4B9F-941D-A5EC391E9293}" type="pres">
      <dgm:prSet presAssocID="{F49DC74F-247F-434D-886F-D786941AEF95}" presName="parentLeftMargin" presStyleLbl="node1" presStyleIdx="0" presStyleCnt="2"/>
      <dgm:spPr/>
    </dgm:pt>
    <dgm:pt modelId="{3BFF07E6-48C4-4BF9-A00B-83F5EC3D94BE}" type="pres">
      <dgm:prSet presAssocID="{F49DC74F-247F-434D-886F-D786941AEF95}" presName="parentText" presStyleLbl="node1" presStyleIdx="1" presStyleCnt="2" custScaleY="38129" custLinFactNeighborY="40505">
        <dgm:presLayoutVars>
          <dgm:chMax val="0"/>
          <dgm:bulletEnabled val="1"/>
        </dgm:presLayoutVars>
      </dgm:prSet>
      <dgm:spPr/>
    </dgm:pt>
    <dgm:pt modelId="{1C9F54C8-40F3-41A3-B036-9682DA21F2EE}" type="pres">
      <dgm:prSet presAssocID="{F49DC74F-247F-434D-886F-D786941AEF95}" presName="negativeSpace" presStyleCnt="0"/>
      <dgm:spPr/>
    </dgm:pt>
    <dgm:pt modelId="{103ABC0B-E403-47CE-9D43-23549A440851}" type="pres">
      <dgm:prSet presAssocID="{F49DC74F-247F-434D-886F-D786941AEF95}" presName="childText" presStyleLbl="conFgAcc1" presStyleIdx="1" presStyleCnt="2" custScaleY="38129" custLinFactNeighborY="81012">
        <dgm:presLayoutVars>
          <dgm:bulletEnabled val="1"/>
        </dgm:presLayoutVars>
      </dgm:prSet>
      <dgm:spPr>
        <a:ln>
          <a:solidFill>
            <a:schemeClr val="accent1"/>
          </a:solidFill>
        </a:ln>
      </dgm:spPr>
    </dgm:pt>
  </dgm:ptLst>
  <dgm:cxnLst>
    <dgm:cxn modelId="{3A377F2E-451D-4C32-8270-B5908A0CED6E}" type="presOf" srcId="{B8453A70-D039-407F-9143-F616C1226575}" destId="{8131F5F8-FEB6-47AF-A96D-E4A2129B32CD}" srcOrd="0" destOrd="0" presId="urn:microsoft.com/office/officeart/2005/8/layout/list1"/>
    <dgm:cxn modelId="{A10ADD4A-AF7D-4DD0-BAA2-431E1D53C460}" type="presOf" srcId="{F49DC74F-247F-434D-886F-D786941AEF95}" destId="{68118DC1-929A-4B9F-941D-A5EC391E9293}" srcOrd="0" destOrd="0" presId="urn:microsoft.com/office/officeart/2005/8/layout/list1"/>
    <dgm:cxn modelId="{CB41D54F-1AEA-4A44-9A48-26C1C2D4A138}" type="presOf" srcId="{F49DC74F-247F-434D-886F-D786941AEF95}" destId="{3BFF07E6-48C4-4BF9-A00B-83F5EC3D94BE}" srcOrd="1" destOrd="0" presId="urn:microsoft.com/office/officeart/2005/8/layout/list1"/>
    <dgm:cxn modelId="{47CB8896-8FC4-4F80-AD90-AFE67DD432C1}" srcId="{B8453A70-D039-407F-9143-F616C1226575}" destId="{F49DC74F-247F-434D-886F-D786941AEF95}" srcOrd="1" destOrd="0" parTransId="{A6AA0CD5-301F-4CA1-9A2A-6066AA695A18}" sibTransId="{BE118289-6CC6-45A3-BEDE-BC789105A3FF}"/>
    <dgm:cxn modelId="{86F2ACA9-08CE-4432-BDC5-6C3660B1DC2E}" srcId="{B8453A70-D039-407F-9143-F616C1226575}" destId="{AE91F3DD-1624-48E9-9251-BAB67FB8C078}" srcOrd="0" destOrd="0" parTransId="{40F7FFDC-A64E-4C32-AB95-7378EE0B1548}" sibTransId="{6970283D-E1EF-4733-ADBA-07C70356D61D}"/>
    <dgm:cxn modelId="{A4CEEECA-EC38-4FD0-80A6-B4F822ED70D6}" type="presOf" srcId="{AE91F3DD-1624-48E9-9251-BAB67FB8C078}" destId="{99419304-7B0D-4C6E-9117-62ED1BE743A8}" srcOrd="1" destOrd="0" presId="urn:microsoft.com/office/officeart/2005/8/layout/list1"/>
    <dgm:cxn modelId="{914658DF-F70D-4970-A053-31A59635CF10}" type="presOf" srcId="{AE91F3DD-1624-48E9-9251-BAB67FB8C078}" destId="{FD15FB33-CDBB-4375-8013-F9F639A99DD2}" srcOrd="0" destOrd="0" presId="urn:microsoft.com/office/officeart/2005/8/layout/list1"/>
    <dgm:cxn modelId="{170846B3-9CA6-4EF7-A97E-FD5122D8ECF2}" type="presParOf" srcId="{8131F5F8-FEB6-47AF-A96D-E4A2129B32CD}" destId="{4E31EE05-0FAC-45B9-95B2-D32E6C5393F8}" srcOrd="0" destOrd="0" presId="urn:microsoft.com/office/officeart/2005/8/layout/list1"/>
    <dgm:cxn modelId="{2CBF3126-C8FB-4ED5-B188-F6FD7F757F56}" type="presParOf" srcId="{4E31EE05-0FAC-45B9-95B2-D32E6C5393F8}" destId="{FD15FB33-CDBB-4375-8013-F9F639A99DD2}" srcOrd="0" destOrd="0" presId="urn:microsoft.com/office/officeart/2005/8/layout/list1"/>
    <dgm:cxn modelId="{4508AAFA-42A7-41C4-88E5-68F54D74DF44}" type="presParOf" srcId="{4E31EE05-0FAC-45B9-95B2-D32E6C5393F8}" destId="{99419304-7B0D-4C6E-9117-62ED1BE743A8}" srcOrd="1" destOrd="0" presId="urn:microsoft.com/office/officeart/2005/8/layout/list1"/>
    <dgm:cxn modelId="{651F37A1-292B-43E2-A854-E9CD56047BCF}" type="presParOf" srcId="{8131F5F8-FEB6-47AF-A96D-E4A2129B32CD}" destId="{0C566C57-4A81-4247-B165-8884EF374001}" srcOrd="1" destOrd="0" presId="urn:microsoft.com/office/officeart/2005/8/layout/list1"/>
    <dgm:cxn modelId="{3AEEE24B-D76D-4C3A-8E9B-15B1B7FD095B}" type="presParOf" srcId="{8131F5F8-FEB6-47AF-A96D-E4A2129B32CD}" destId="{BA06F045-4759-4FE6-AA5B-A808937C5138}" srcOrd="2" destOrd="0" presId="urn:microsoft.com/office/officeart/2005/8/layout/list1"/>
    <dgm:cxn modelId="{C45F4FCA-058A-4C9A-8F6F-07753149BD23}" type="presParOf" srcId="{8131F5F8-FEB6-47AF-A96D-E4A2129B32CD}" destId="{4D3492B2-614D-4FF1-956A-B8897597A2CF}" srcOrd="3" destOrd="0" presId="urn:microsoft.com/office/officeart/2005/8/layout/list1"/>
    <dgm:cxn modelId="{E1086319-4CE9-4B3A-BAFD-2B4397274FF4}" type="presParOf" srcId="{8131F5F8-FEB6-47AF-A96D-E4A2129B32CD}" destId="{6C537C9C-86C3-431B-A018-DBDCCF9A15DA}" srcOrd="4" destOrd="0" presId="urn:microsoft.com/office/officeart/2005/8/layout/list1"/>
    <dgm:cxn modelId="{F14E6E3F-D3E1-4EC3-8A7A-A30CE6DFE143}" type="presParOf" srcId="{6C537C9C-86C3-431B-A018-DBDCCF9A15DA}" destId="{68118DC1-929A-4B9F-941D-A5EC391E9293}" srcOrd="0" destOrd="0" presId="urn:microsoft.com/office/officeart/2005/8/layout/list1"/>
    <dgm:cxn modelId="{120B8221-20C3-442F-96B0-AA394469A483}" type="presParOf" srcId="{6C537C9C-86C3-431B-A018-DBDCCF9A15DA}" destId="{3BFF07E6-48C4-4BF9-A00B-83F5EC3D94BE}" srcOrd="1" destOrd="0" presId="urn:microsoft.com/office/officeart/2005/8/layout/list1"/>
    <dgm:cxn modelId="{2CEB2ADB-A587-44D6-BDF8-5E684099665F}" type="presParOf" srcId="{8131F5F8-FEB6-47AF-A96D-E4A2129B32CD}" destId="{1C9F54C8-40F3-41A3-B036-9682DA21F2EE}" srcOrd="5" destOrd="0" presId="urn:microsoft.com/office/officeart/2005/8/layout/list1"/>
    <dgm:cxn modelId="{5F74E70F-246E-449E-B6F2-6EF4AB71607C}" type="presParOf" srcId="{8131F5F8-FEB6-47AF-A96D-E4A2129B32CD}" destId="{103ABC0B-E403-47CE-9D43-23549A440851}"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6F045-4759-4FE6-AA5B-A808937C5138}">
      <dsp:nvSpPr>
        <dsp:cNvPr id="0" name=""/>
        <dsp:cNvSpPr/>
      </dsp:nvSpPr>
      <dsp:spPr>
        <a:xfrm>
          <a:off x="0" y="1917003"/>
          <a:ext cx="8456169" cy="718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419304-7B0D-4C6E-9117-62ED1BE743A8}">
      <dsp:nvSpPr>
        <dsp:cNvPr id="0" name=""/>
        <dsp:cNvSpPr/>
      </dsp:nvSpPr>
      <dsp:spPr>
        <a:xfrm>
          <a:off x="422808" y="2034395"/>
          <a:ext cx="5919318" cy="8420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Datasets</a:t>
          </a:r>
        </a:p>
      </dsp:txBody>
      <dsp:txXfrm>
        <a:off x="463911" y="2075498"/>
        <a:ext cx="5837112" cy="759801"/>
      </dsp:txXfrm>
    </dsp:sp>
    <dsp:sp modelId="{103ABC0B-E403-47CE-9D43-23549A440851}">
      <dsp:nvSpPr>
        <dsp:cNvPr id="0" name=""/>
        <dsp:cNvSpPr/>
      </dsp:nvSpPr>
      <dsp:spPr>
        <a:xfrm>
          <a:off x="0" y="3536239"/>
          <a:ext cx="8456169" cy="62455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FF07E6-48C4-4BF9-A00B-83F5EC3D94BE}">
      <dsp:nvSpPr>
        <dsp:cNvPr id="0" name=""/>
        <dsp:cNvSpPr/>
      </dsp:nvSpPr>
      <dsp:spPr>
        <a:xfrm>
          <a:off x="422808" y="3764000"/>
          <a:ext cx="5919318" cy="7316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Models</a:t>
          </a:r>
        </a:p>
      </dsp:txBody>
      <dsp:txXfrm>
        <a:off x="458523" y="3799715"/>
        <a:ext cx="5847888" cy="6601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6F045-4759-4FE6-AA5B-A808937C5138}">
      <dsp:nvSpPr>
        <dsp:cNvPr id="0" name=""/>
        <dsp:cNvSpPr/>
      </dsp:nvSpPr>
      <dsp:spPr>
        <a:xfrm>
          <a:off x="0" y="1917003"/>
          <a:ext cx="8456169" cy="718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419304-7B0D-4C6E-9117-62ED1BE743A8}">
      <dsp:nvSpPr>
        <dsp:cNvPr id="0" name=""/>
        <dsp:cNvSpPr/>
      </dsp:nvSpPr>
      <dsp:spPr>
        <a:xfrm>
          <a:off x="422808" y="2034395"/>
          <a:ext cx="5919318" cy="8420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Datasets</a:t>
          </a:r>
        </a:p>
      </dsp:txBody>
      <dsp:txXfrm>
        <a:off x="463911" y="2075498"/>
        <a:ext cx="5837112" cy="759801"/>
      </dsp:txXfrm>
    </dsp:sp>
    <dsp:sp modelId="{103ABC0B-E403-47CE-9D43-23549A440851}">
      <dsp:nvSpPr>
        <dsp:cNvPr id="0" name=""/>
        <dsp:cNvSpPr/>
      </dsp:nvSpPr>
      <dsp:spPr>
        <a:xfrm>
          <a:off x="0" y="3536239"/>
          <a:ext cx="8456169" cy="624553"/>
        </a:xfrm>
        <a:prstGeom prst="rect">
          <a:avLst/>
        </a:prstGeom>
        <a:solidFill>
          <a:schemeClr val="lt1">
            <a:alpha val="90000"/>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dsp:style>
    </dsp:sp>
    <dsp:sp modelId="{3BFF07E6-48C4-4BF9-A00B-83F5EC3D94BE}">
      <dsp:nvSpPr>
        <dsp:cNvPr id="0" name=""/>
        <dsp:cNvSpPr/>
      </dsp:nvSpPr>
      <dsp:spPr>
        <a:xfrm>
          <a:off x="422808" y="3764000"/>
          <a:ext cx="5919318" cy="731619"/>
        </a:xfrm>
        <a:prstGeom prst="roundRect">
          <a:avLst/>
        </a:prstGeom>
        <a:solidFill>
          <a:schemeClr val="bg1">
            <a:lumMod val="9500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Models</a:t>
          </a:r>
        </a:p>
      </dsp:txBody>
      <dsp:txXfrm>
        <a:off x="458523" y="3799715"/>
        <a:ext cx="5847888" cy="660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6F045-4759-4FE6-AA5B-A808937C5138}">
      <dsp:nvSpPr>
        <dsp:cNvPr id="0" name=""/>
        <dsp:cNvSpPr/>
      </dsp:nvSpPr>
      <dsp:spPr>
        <a:xfrm>
          <a:off x="0" y="1917003"/>
          <a:ext cx="8456169" cy="718787"/>
        </a:xfrm>
        <a:prstGeom prst="rect">
          <a:avLst/>
        </a:prstGeom>
        <a:solidFill>
          <a:schemeClr val="lt1">
            <a:alpha val="90000"/>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dsp:style>
    </dsp:sp>
    <dsp:sp modelId="{99419304-7B0D-4C6E-9117-62ED1BE743A8}">
      <dsp:nvSpPr>
        <dsp:cNvPr id="0" name=""/>
        <dsp:cNvSpPr/>
      </dsp:nvSpPr>
      <dsp:spPr>
        <a:xfrm>
          <a:off x="422808" y="2034395"/>
          <a:ext cx="5919318" cy="842007"/>
        </a:xfrm>
        <a:prstGeom prst="roundRect">
          <a:avLst/>
        </a:prstGeom>
        <a:solidFill>
          <a:srgbClr val="F2F2F2"/>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Datasets</a:t>
          </a:r>
        </a:p>
      </dsp:txBody>
      <dsp:txXfrm>
        <a:off x="463911" y="2075498"/>
        <a:ext cx="5837112" cy="759801"/>
      </dsp:txXfrm>
    </dsp:sp>
    <dsp:sp modelId="{103ABC0B-E403-47CE-9D43-23549A440851}">
      <dsp:nvSpPr>
        <dsp:cNvPr id="0" name=""/>
        <dsp:cNvSpPr/>
      </dsp:nvSpPr>
      <dsp:spPr>
        <a:xfrm>
          <a:off x="0" y="3536239"/>
          <a:ext cx="8456169" cy="624553"/>
        </a:xfrm>
        <a:prstGeom prst="rect">
          <a:avLst/>
        </a:prstGeom>
        <a:solidFill>
          <a:schemeClr val="lt1">
            <a:alpha val="90000"/>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3BFF07E6-48C4-4BF9-A00B-83F5EC3D94BE}">
      <dsp:nvSpPr>
        <dsp:cNvPr id="0" name=""/>
        <dsp:cNvSpPr/>
      </dsp:nvSpPr>
      <dsp:spPr>
        <a:xfrm>
          <a:off x="422808" y="3764000"/>
          <a:ext cx="5919318" cy="731619"/>
        </a:xfrm>
        <a:prstGeom prst="roundRect">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3736" tIns="0" rIns="223736" bIns="0" numCol="1" spcCol="1270" anchor="ctr" anchorCtr="0">
          <a:noAutofit/>
        </a:bodyPr>
        <a:lstStyle/>
        <a:p>
          <a:pPr marL="0" lvl="0" indent="0" algn="l" defTabSz="1778000">
            <a:lnSpc>
              <a:spcPct val="90000"/>
            </a:lnSpc>
            <a:spcBef>
              <a:spcPct val="0"/>
            </a:spcBef>
            <a:spcAft>
              <a:spcPct val="35000"/>
            </a:spcAft>
            <a:buNone/>
          </a:pPr>
          <a:r>
            <a:rPr lang="en-US" sz="4000" kern="1200" dirty="0">
              <a:latin typeface="Times New Roman" panose="02020603050405020304" pitchFamily="18" charset="0"/>
              <a:cs typeface="Times New Roman" panose="02020603050405020304" pitchFamily="18" charset="0"/>
            </a:rPr>
            <a:t>Issues with Models</a:t>
          </a:r>
        </a:p>
      </dsp:txBody>
      <dsp:txXfrm>
        <a:off x="458523" y="3799715"/>
        <a:ext cx="5847888" cy="66018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8B84B-A5D8-4B6E-AEDE-C2FA4BC6C964}"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24F215-40BB-481A-9DA4-2E283459ADC7}" type="slidenum">
              <a:rPr lang="en-US" smtClean="0"/>
              <a:t>‹#›</a:t>
            </a:fld>
            <a:endParaRPr lang="en-US"/>
          </a:p>
        </p:txBody>
      </p:sp>
    </p:spTree>
    <p:extLst>
      <p:ext uri="{BB962C8B-B14F-4D97-AF65-F5344CB8AC3E}">
        <p14:creationId xmlns:p14="http://schemas.microsoft.com/office/powerpoint/2010/main" val="3617781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 am going to present our paper Deep Learning Based Vulnerability Detection : Are we there yet. In this paper, we investigated current deep learning based vulnerability detection techniques and their limitations in detecting real world vulnerabilities. We systematically identified, categorized and studied the </a:t>
            </a:r>
            <a:r>
              <a:rPr lang="en-US" dirty="0" err="1"/>
              <a:t>limiltations</a:t>
            </a:r>
            <a:r>
              <a:rPr lang="en-US" dirty="0"/>
              <a:t>, and proposed some intuitive solution. The goal of this paper is to shed light on the insufficiencies of the current techniques. Before moving onto the detail of the presentation, let us quickly revisit</a:t>
            </a:r>
          </a:p>
        </p:txBody>
      </p:sp>
      <p:sp>
        <p:nvSpPr>
          <p:cNvPr id="4" name="Slide Number Placeholder 3"/>
          <p:cNvSpPr>
            <a:spLocks noGrp="1"/>
          </p:cNvSpPr>
          <p:nvPr>
            <p:ph type="sldNum" sz="quarter" idx="5"/>
          </p:nvPr>
        </p:nvSpPr>
        <p:spPr/>
        <p:txBody>
          <a:bodyPr/>
          <a:lstStyle/>
          <a:p>
            <a:fld id="{4824F215-40BB-481A-9DA4-2E283459ADC7}" type="slidenum">
              <a:rPr lang="en-US" smtClean="0"/>
              <a:t>1</a:t>
            </a:fld>
            <a:endParaRPr lang="en-US"/>
          </a:p>
        </p:txBody>
      </p:sp>
    </p:spTree>
    <p:extLst>
      <p:ext uri="{BB962C8B-B14F-4D97-AF65-F5344CB8AC3E}">
        <p14:creationId xmlns:p14="http://schemas.microsoft.com/office/powerpoint/2010/main" val="2232538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 is discuss issues with existing datasets, </a:t>
            </a:r>
          </a:p>
        </p:txBody>
      </p:sp>
      <p:sp>
        <p:nvSpPr>
          <p:cNvPr id="4" name="Slide Number Placeholder 3"/>
          <p:cNvSpPr>
            <a:spLocks noGrp="1"/>
          </p:cNvSpPr>
          <p:nvPr>
            <p:ph type="sldNum" sz="quarter" idx="5"/>
          </p:nvPr>
        </p:nvSpPr>
        <p:spPr/>
        <p:txBody>
          <a:bodyPr/>
          <a:lstStyle/>
          <a:p>
            <a:fld id="{4824F215-40BB-481A-9DA4-2E283459ADC7}" type="slidenum">
              <a:rPr lang="en-US" smtClean="0"/>
              <a:t>10</a:t>
            </a:fld>
            <a:endParaRPr lang="en-US"/>
          </a:p>
        </p:txBody>
      </p:sp>
    </p:spTree>
    <p:extLst>
      <p:ext uri="{BB962C8B-B14F-4D97-AF65-F5344CB8AC3E}">
        <p14:creationId xmlns:p14="http://schemas.microsoft.com/office/powerpoint/2010/main" val="241365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vulnerability detection tool intended for identifying real world vulnerability must be trained on real world vulnerable code. A lot of the existing techniques are trained on synthetic of semi-synthetic vulnerable code Where the vulnerability is often isolated. </a:t>
            </a:r>
          </a:p>
          <a:p>
            <a:endParaRPr lang="en-US" dirty="0"/>
          </a:p>
          <a:p>
            <a:r>
              <a:rPr lang="en-US" dirty="0"/>
              <a:t>For instance, this code is a buffer overflow vulnerability, here the vulnerable code is isolated. In real world, it is unrealistic to find such isolated code. Real world code are much more complex than this </a:t>
            </a:r>
          </a:p>
          <a:p>
            <a:endParaRPr lang="en-US" dirty="0"/>
          </a:p>
          <a:p>
            <a:r>
              <a:rPr lang="en-US" dirty="0"/>
              <a:t>For instance, in this code, the code contains a lot of other things than the vulnerability itself. In addition, the vulnerability pattern is much more obscure and complex. Thus, we conjecture that the </a:t>
            </a:r>
            <a:r>
              <a:rPr lang="en-US" b="1" dirty="0"/>
              <a:t>TRAINING DATA </a:t>
            </a:r>
            <a:r>
              <a:rPr lang="en-US" b="0" dirty="0"/>
              <a:t>should be real world source code. That is</a:t>
            </a:r>
            <a:r>
              <a:rPr lang="en-US" dirty="0"/>
              <a:t> any Deep Learning model should be trained on source code examples that resembles the real world source code. </a:t>
            </a:r>
          </a:p>
        </p:txBody>
      </p:sp>
      <p:sp>
        <p:nvSpPr>
          <p:cNvPr id="4" name="Slide Number Placeholder 3"/>
          <p:cNvSpPr>
            <a:spLocks noGrp="1"/>
          </p:cNvSpPr>
          <p:nvPr>
            <p:ph type="sldNum" sz="quarter" idx="5"/>
          </p:nvPr>
        </p:nvSpPr>
        <p:spPr/>
        <p:txBody>
          <a:bodyPr/>
          <a:lstStyle/>
          <a:p>
            <a:fld id="{4824F215-40BB-481A-9DA4-2E283459ADC7}" type="slidenum">
              <a:rPr lang="en-US" smtClean="0"/>
              <a:t>11</a:t>
            </a:fld>
            <a:endParaRPr lang="en-US"/>
          </a:p>
        </p:txBody>
      </p:sp>
    </p:spTree>
    <p:extLst>
      <p:ext uri="{BB962C8B-B14F-4D97-AF65-F5344CB8AC3E}">
        <p14:creationId xmlns:p14="http://schemas.microsoft.com/office/powerpoint/2010/main" val="2619196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vulnerability is not so common. A typical snapshot of a project contains hundreds of file with some functions in each file. </a:t>
            </a:r>
            <a:r>
              <a:rPr lang="en-US" b="1" dirty="0"/>
              <a:t>VERY FEW </a:t>
            </a:r>
            <a:r>
              <a:rPr lang="en-US" b="0" dirty="0"/>
              <a:t>of those functions are usually vulnerable. Thus in a real world development setting the proportion of vulnerable and non-vulnerable code become very imbalanced. We emphasize that to realistically understand the usability of a tool, the tool </a:t>
            </a:r>
            <a:r>
              <a:rPr lang="en-US" b="1" dirty="0"/>
              <a:t>MUST BE </a:t>
            </a:r>
            <a:r>
              <a:rPr lang="en-US" b="0" dirty="0"/>
              <a:t>evaluated in real world imbalanced settings. </a:t>
            </a:r>
            <a:endParaRPr lang="en-US" dirty="0"/>
          </a:p>
        </p:txBody>
      </p:sp>
      <p:sp>
        <p:nvSpPr>
          <p:cNvPr id="4" name="Slide Number Placeholder 3"/>
          <p:cNvSpPr>
            <a:spLocks noGrp="1"/>
          </p:cNvSpPr>
          <p:nvPr>
            <p:ph type="sldNum" sz="quarter" idx="5"/>
          </p:nvPr>
        </p:nvSpPr>
        <p:spPr/>
        <p:txBody>
          <a:bodyPr/>
          <a:lstStyle/>
          <a:p>
            <a:fld id="{4824F215-40BB-481A-9DA4-2E283459ADC7}" type="slidenum">
              <a:rPr lang="en-US" smtClean="0"/>
              <a:t>12</a:t>
            </a:fld>
            <a:endParaRPr lang="en-US"/>
          </a:p>
        </p:txBody>
      </p:sp>
    </p:spTree>
    <p:extLst>
      <p:ext uri="{BB962C8B-B14F-4D97-AF65-F5344CB8AC3E}">
        <p14:creationId xmlns:p14="http://schemas.microsoft.com/office/powerpoint/2010/main" val="4249212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conjectures, we categorized the existing datasets into different categories. In one </a:t>
            </a:r>
            <a:r>
              <a:rPr lang="en-US" dirty="0" err="1"/>
              <a:t>exis</a:t>
            </a:r>
            <a:r>
              <a:rPr lang="en-US" dirty="0"/>
              <a:t> we are </a:t>
            </a:r>
            <a:r>
              <a:rPr lang="en-US" dirty="0" err="1"/>
              <a:t>showunbg</a:t>
            </a:r>
            <a:r>
              <a:rPr lang="en-US" dirty="0"/>
              <a:t> the realistic nature of the source code. And another axis shows the source of annotation. To be realistically used, we propose using real world dataset, where the source code is coming from real world projects and the annotations are coming from the developers. </a:t>
            </a:r>
          </a:p>
        </p:txBody>
      </p:sp>
      <p:sp>
        <p:nvSpPr>
          <p:cNvPr id="4" name="Slide Number Placeholder 3"/>
          <p:cNvSpPr>
            <a:spLocks noGrp="1"/>
          </p:cNvSpPr>
          <p:nvPr>
            <p:ph type="sldNum" sz="quarter" idx="5"/>
          </p:nvPr>
        </p:nvSpPr>
        <p:spPr/>
        <p:txBody>
          <a:bodyPr/>
          <a:lstStyle/>
          <a:p>
            <a:fld id="{4824F215-40BB-481A-9DA4-2E283459ADC7}" type="slidenum">
              <a:rPr lang="en-US" smtClean="0"/>
              <a:t>13</a:t>
            </a:fld>
            <a:endParaRPr lang="en-US"/>
          </a:p>
        </p:txBody>
      </p:sp>
    </p:spTree>
    <p:extLst>
      <p:ext uri="{BB962C8B-B14F-4D97-AF65-F5344CB8AC3E}">
        <p14:creationId xmlns:p14="http://schemas.microsoft.com/office/powerpoint/2010/main" val="84262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the lessons we learned while analyzing the characteristics of existing dataset are </a:t>
            </a:r>
          </a:p>
          <a:p>
            <a:endParaRPr lang="en-US" dirty="0"/>
          </a:p>
          <a:p>
            <a:pPr marL="342900" indent="-342900">
              <a:buAutoNum type="arabicPeriod"/>
            </a:pPr>
            <a:r>
              <a:rPr lang="en-US" sz="1200" dirty="0">
                <a:latin typeface="Times New Roman" panose="02020603050405020304" pitchFamily="18" charset="0"/>
                <a:cs typeface="Times New Roman" panose="02020603050405020304" pitchFamily="18" charset="0"/>
              </a:rPr>
              <a:t>Deep Learning tools for “Real World Vulnerability” detection, should learn from real world data.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Tools trained on “Isolated” vulnerable code may only detect “Isolated” vulnerable code, which is often impractical.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To be practical, real world vulnerabilities should be “Annotated” by real human being. Tools built on automated annotators may only learn the annotators algorithm.</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Evaluation data should closely resemble the real evaluation setting of the developers, every tools and technique should be evaluated on highly imbalanced dataset. </a:t>
            </a:r>
          </a:p>
          <a:p>
            <a:endParaRPr lang="en-US" dirty="0"/>
          </a:p>
        </p:txBody>
      </p:sp>
      <p:sp>
        <p:nvSpPr>
          <p:cNvPr id="4" name="Slide Number Placeholder 3"/>
          <p:cNvSpPr>
            <a:spLocks noGrp="1"/>
          </p:cNvSpPr>
          <p:nvPr>
            <p:ph type="sldNum" sz="quarter" idx="5"/>
          </p:nvPr>
        </p:nvSpPr>
        <p:spPr/>
        <p:txBody>
          <a:bodyPr/>
          <a:lstStyle/>
          <a:p>
            <a:fld id="{4824F215-40BB-481A-9DA4-2E283459ADC7}" type="slidenum">
              <a:rPr lang="en-US" smtClean="0"/>
              <a:t>14</a:t>
            </a:fld>
            <a:endParaRPr lang="en-US"/>
          </a:p>
        </p:txBody>
      </p:sp>
    </p:spTree>
    <p:extLst>
      <p:ext uri="{BB962C8B-B14F-4D97-AF65-F5344CB8AC3E}">
        <p14:creationId xmlns:p14="http://schemas.microsoft.com/office/powerpoint/2010/main" val="2549703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lessons learned we designed a prototype of data collection. First, we go to the issue tracker of a project. </a:t>
            </a:r>
          </a:p>
          <a:p>
            <a:endParaRPr lang="en-US" dirty="0"/>
          </a:p>
          <a:p>
            <a:r>
              <a:rPr lang="en-US" dirty="0"/>
              <a:t>Then we identified the issues with explicitly tagged as security flaw, or vulnerability, etc. we also make sure the </a:t>
            </a:r>
            <a:r>
              <a:rPr lang="en-US" dirty="0" err="1"/>
              <a:t>the</a:t>
            </a:r>
            <a:r>
              <a:rPr lang="en-US" dirty="0"/>
              <a:t> issue is resolved and there is a patch attached to the issue. </a:t>
            </a:r>
          </a:p>
          <a:p>
            <a:endParaRPr lang="en-US" dirty="0"/>
          </a:p>
          <a:p>
            <a:r>
              <a:rPr lang="en-US" dirty="0"/>
              <a:t>For every file changed in that patch, we identified the functions that are changed. We annotate all the functions that are unchanged as non-vulnerable. For the functions that are changed, we annotate the version before the patch as vulnerable and the version after the patch as non-vulnerable. </a:t>
            </a:r>
          </a:p>
        </p:txBody>
      </p:sp>
      <p:sp>
        <p:nvSpPr>
          <p:cNvPr id="4" name="Slide Number Placeholder 3"/>
          <p:cNvSpPr>
            <a:spLocks noGrp="1"/>
          </p:cNvSpPr>
          <p:nvPr>
            <p:ph type="sldNum" sz="quarter" idx="5"/>
          </p:nvPr>
        </p:nvSpPr>
        <p:spPr/>
        <p:txBody>
          <a:bodyPr/>
          <a:lstStyle/>
          <a:p>
            <a:fld id="{4824F215-40BB-481A-9DA4-2E283459ADC7}" type="slidenum">
              <a:rPr lang="en-US" smtClean="0"/>
              <a:t>15</a:t>
            </a:fld>
            <a:endParaRPr lang="en-US"/>
          </a:p>
        </p:txBody>
      </p:sp>
    </p:spTree>
    <p:extLst>
      <p:ext uri="{BB962C8B-B14F-4D97-AF65-F5344CB8AC3E}">
        <p14:creationId xmlns:p14="http://schemas.microsoft.com/office/powerpoint/2010/main" val="1775931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that way, we collected a dataset containing  more than 18000 functions among which there are 1658 functions are annotated as vulnerable. </a:t>
            </a:r>
          </a:p>
        </p:txBody>
      </p:sp>
      <p:sp>
        <p:nvSpPr>
          <p:cNvPr id="4" name="Slide Number Placeholder 3"/>
          <p:cNvSpPr>
            <a:spLocks noGrp="1"/>
          </p:cNvSpPr>
          <p:nvPr>
            <p:ph type="sldNum" sz="quarter" idx="5"/>
          </p:nvPr>
        </p:nvSpPr>
        <p:spPr/>
        <p:txBody>
          <a:bodyPr/>
          <a:lstStyle/>
          <a:p>
            <a:fld id="{4824F215-40BB-481A-9DA4-2E283459ADC7}" type="slidenum">
              <a:rPr lang="en-US" smtClean="0"/>
              <a:t>16</a:t>
            </a:fld>
            <a:endParaRPr lang="en-US"/>
          </a:p>
        </p:txBody>
      </p:sp>
    </p:spTree>
    <p:extLst>
      <p:ext uri="{BB962C8B-B14F-4D97-AF65-F5344CB8AC3E}">
        <p14:creationId xmlns:p14="http://schemas.microsoft.com/office/powerpoint/2010/main" val="2993430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move onto the next part, where we investigate the existing model and identify the issues with existing models. </a:t>
            </a:r>
          </a:p>
        </p:txBody>
      </p:sp>
      <p:sp>
        <p:nvSpPr>
          <p:cNvPr id="4" name="Slide Number Placeholder 3"/>
          <p:cNvSpPr>
            <a:spLocks noGrp="1"/>
          </p:cNvSpPr>
          <p:nvPr>
            <p:ph type="sldNum" sz="quarter" idx="5"/>
          </p:nvPr>
        </p:nvSpPr>
        <p:spPr/>
        <p:txBody>
          <a:bodyPr/>
          <a:lstStyle/>
          <a:p>
            <a:fld id="{4824F215-40BB-481A-9DA4-2E283459ADC7}" type="slidenum">
              <a:rPr lang="en-US" smtClean="0"/>
              <a:t>17</a:t>
            </a:fld>
            <a:endParaRPr lang="en-US"/>
          </a:p>
        </p:txBody>
      </p:sp>
    </p:spTree>
    <p:extLst>
      <p:ext uri="{BB962C8B-B14F-4D97-AF65-F5344CB8AC3E}">
        <p14:creationId xmlns:p14="http://schemas.microsoft.com/office/powerpoint/2010/main" val="1956939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function, which, as we have seen earlier is a vulnerable function. </a:t>
            </a:r>
          </a:p>
          <a:p>
            <a:endParaRPr lang="en-US" dirty="0"/>
          </a:p>
          <a:p>
            <a:r>
              <a:rPr lang="en-US" dirty="0"/>
              <a:t>We used Russell et. al.’s CNN based model to classify this function. And the model </a:t>
            </a:r>
            <a:r>
              <a:rPr lang="en-US" b="1" dirty="0"/>
              <a:t>INDEED </a:t>
            </a:r>
            <a:r>
              <a:rPr lang="en-US" b="0" dirty="0"/>
              <a:t>classified this function as </a:t>
            </a:r>
            <a:r>
              <a:rPr lang="en-US" b="1" dirty="0"/>
              <a:t>VULNERABLE</a:t>
            </a:r>
          </a:p>
        </p:txBody>
      </p:sp>
      <p:sp>
        <p:nvSpPr>
          <p:cNvPr id="4" name="Slide Number Placeholder 3"/>
          <p:cNvSpPr>
            <a:spLocks noGrp="1"/>
          </p:cNvSpPr>
          <p:nvPr>
            <p:ph type="sldNum" sz="quarter" idx="5"/>
          </p:nvPr>
        </p:nvSpPr>
        <p:spPr/>
        <p:txBody>
          <a:bodyPr/>
          <a:lstStyle/>
          <a:p>
            <a:fld id="{4824F215-40BB-481A-9DA4-2E283459ADC7}" type="slidenum">
              <a:rPr lang="en-US" smtClean="0"/>
              <a:t>18</a:t>
            </a:fld>
            <a:endParaRPr lang="en-US"/>
          </a:p>
        </p:txBody>
      </p:sp>
    </p:spTree>
    <p:extLst>
      <p:ext uri="{BB962C8B-B14F-4D97-AF65-F5344CB8AC3E}">
        <p14:creationId xmlns:p14="http://schemas.microsoft.com/office/powerpoint/2010/main" val="221597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we poked the model a little bit, and added some explain ability in the model, we see that the model thinks that *****these portion****** of the code is responsible for the vulnerability. We conjecture that even when the model is doing the right thing, it is doing it for a wrong reason. Which proves the model is picking up the wrong signals from the data and becomes brittle. </a:t>
            </a:r>
          </a:p>
        </p:txBody>
      </p:sp>
      <p:sp>
        <p:nvSpPr>
          <p:cNvPr id="4" name="Slide Number Placeholder 3"/>
          <p:cNvSpPr>
            <a:spLocks noGrp="1"/>
          </p:cNvSpPr>
          <p:nvPr>
            <p:ph type="sldNum" sz="quarter" idx="5"/>
          </p:nvPr>
        </p:nvSpPr>
        <p:spPr/>
        <p:txBody>
          <a:bodyPr/>
          <a:lstStyle/>
          <a:p>
            <a:fld id="{4824F215-40BB-481A-9DA4-2E283459ADC7}" type="slidenum">
              <a:rPr lang="en-US" smtClean="0"/>
              <a:t>19</a:t>
            </a:fld>
            <a:endParaRPr lang="en-US" dirty="0"/>
          </a:p>
        </p:txBody>
      </p:sp>
    </p:spTree>
    <p:extLst>
      <p:ext uri="{BB962C8B-B14F-4D97-AF65-F5344CB8AC3E}">
        <p14:creationId xmlns:p14="http://schemas.microsoft.com/office/powerpoint/2010/main" val="3782864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Code Vulnerability. Source code vulnerabilities are flaws in the code </a:t>
            </a:r>
            <a:r>
              <a:rPr lang="en-US" dirty="0" err="1"/>
              <a:t>theat</a:t>
            </a:r>
            <a:r>
              <a:rPr lang="en-US" dirty="0"/>
              <a:t> creates potential risk compromising security of the software, which could allow hackers to take advantage of code by attacking the endpoint to potential steal data, temper code, erase memory and so on </a:t>
            </a:r>
          </a:p>
          <a:p>
            <a:endParaRPr lang="en-US" dirty="0"/>
          </a:p>
          <a:p>
            <a:r>
              <a:rPr lang="en-US" dirty="0"/>
              <a:t>For instance, this is a vulnerable code. </a:t>
            </a:r>
          </a:p>
          <a:p>
            <a:endParaRPr lang="en-US" dirty="0"/>
          </a:p>
          <a:p>
            <a:r>
              <a:rPr lang="en-US" dirty="0"/>
              <a:t>Since these sprint functions write to a buffer </a:t>
            </a:r>
          </a:p>
          <a:p>
            <a:endParaRPr lang="en-US" dirty="0"/>
          </a:p>
          <a:p>
            <a:r>
              <a:rPr lang="en-US" dirty="0"/>
              <a:t>Of unknown length, it could overwrite other important or safety critical content in the memory.</a:t>
            </a:r>
          </a:p>
        </p:txBody>
      </p:sp>
      <p:sp>
        <p:nvSpPr>
          <p:cNvPr id="4" name="Slide Number Placeholder 3"/>
          <p:cNvSpPr>
            <a:spLocks noGrp="1"/>
          </p:cNvSpPr>
          <p:nvPr>
            <p:ph type="sldNum" sz="quarter" idx="5"/>
          </p:nvPr>
        </p:nvSpPr>
        <p:spPr/>
        <p:txBody>
          <a:bodyPr/>
          <a:lstStyle/>
          <a:p>
            <a:fld id="{4824F215-40BB-481A-9DA4-2E283459ADC7}" type="slidenum">
              <a:rPr lang="en-US" smtClean="0"/>
              <a:t>2</a:t>
            </a:fld>
            <a:endParaRPr lang="en-US"/>
          </a:p>
        </p:txBody>
      </p:sp>
    </p:spTree>
    <p:extLst>
      <p:ext uri="{BB962C8B-B14F-4D97-AF65-F5344CB8AC3E}">
        <p14:creationId xmlns:p14="http://schemas.microsoft.com/office/powerpoint/2010/main" val="3999376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if we look closely, we see that a lot of the existing models are sequence based model. We hypothesize that using a sequence based models lacks the capacity to analyze the </a:t>
            </a:r>
          </a:p>
          <a:p>
            <a:endParaRPr lang="en-US" dirty="0"/>
          </a:p>
          <a:p>
            <a:r>
              <a:rPr lang="en-US" dirty="0"/>
              <a:t>Different structural information that has played a very important role in detecting vulnerability. </a:t>
            </a:r>
          </a:p>
        </p:txBody>
      </p:sp>
      <p:sp>
        <p:nvSpPr>
          <p:cNvPr id="4" name="Slide Number Placeholder 3"/>
          <p:cNvSpPr>
            <a:spLocks noGrp="1"/>
          </p:cNvSpPr>
          <p:nvPr>
            <p:ph type="sldNum" sz="quarter" idx="5"/>
          </p:nvPr>
        </p:nvSpPr>
        <p:spPr/>
        <p:txBody>
          <a:bodyPr/>
          <a:lstStyle/>
          <a:p>
            <a:fld id="{4824F215-40BB-481A-9DA4-2E283459ADC7}" type="slidenum">
              <a:rPr lang="en-US" smtClean="0"/>
              <a:t>20</a:t>
            </a:fld>
            <a:endParaRPr lang="en-US"/>
          </a:p>
        </p:txBody>
      </p:sp>
    </p:spTree>
    <p:extLst>
      <p:ext uri="{BB962C8B-B14F-4D97-AF65-F5344CB8AC3E}">
        <p14:creationId xmlns:p14="http://schemas.microsoft.com/office/powerpoint/2010/main" val="886673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lessons we learned while investigating different models, are </a:t>
            </a:r>
          </a:p>
          <a:p>
            <a:endParaRPr lang="en-US" dirty="0"/>
          </a:p>
          <a:p>
            <a:pPr marL="342900" indent="-342900">
              <a:buAutoNum type="arabicPeriod"/>
            </a:pPr>
            <a:r>
              <a:rPr lang="en-US" sz="1200" dirty="0">
                <a:latin typeface="Times New Roman" panose="02020603050405020304" pitchFamily="18" charset="0"/>
                <a:cs typeface="Times New Roman" panose="02020603050405020304" pitchFamily="18" charset="0"/>
              </a:rPr>
              <a:t>Token sequence based models may not be the best choice for modeling code.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The model should have the capacity to incorporate information about different dependencies and flows in the code, either explicitly or implicitly. </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marL="342900" indent="-342900">
              <a:buAutoNum type="arabicPeriod"/>
            </a:pPr>
            <a:r>
              <a:rPr lang="en-US" sz="1200" dirty="0">
                <a:latin typeface="Times New Roman" panose="02020603050405020304" pitchFamily="18" charset="0"/>
                <a:cs typeface="Times New Roman" panose="02020603050405020304" pitchFamily="18" charset="0"/>
              </a:rPr>
              <a:t>Token names (i.e. variables, </a:t>
            </a:r>
            <a:r>
              <a:rPr lang="en-US" sz="1200" dirty="0" err="1">
                <a:latin typeface="Times New Roman" panose="02020603050405020304" pitchFamily="18" charset="0"/>
                <a:cs typeface="Times New Roman" panose="02020603050405020304" pitchFamily="18" charset="0"/>
              </a:rPr>
              <a:t>apis</a:t>
            </a:r>
            <a:r>
              <a:rPr lang="en-US" sz="1200" dirty="0">
                <a:latin typeface="Times New Roman" panose="02020603050405020304" pitchFamily="18" charset="0"/>
                <a:cs typeface="Times New Roman" panose="02020603050405020304" pitchFamily="18" charset="0"/>
              </a:rPr>
              <a:t>) should not be abstracted or hidden from the model since those often contain valuable information for vulnerability analysis.  With these lessons, </a:t>
            </a:r>
          </a:p>
          <a:p>
            <a:endParaRPr lang="en-US" dirty="0"/>
          </a:p>
        </p:txBody>
      </p:sp>
      <p:sp>
        <p:nvSpPr>
          <p:cNvPr id="4" name="Slide Number Placeholder 3"/>
          <p:cNvSpPr>
            <a:spLocks noGrp="1"/>
          </p:cNvSpPr>
          <p:nvPr>
            <p:ph type="sldNum" sz="quarter" idx="5"/>
          </p:nvPr>
        </p:nvSpPr>
        <p:spPr/>
        <p:txBody>
          <a:bodyPr/>
          <a:lstStyle/>
          <a:p>
            <a:fld id="{4824F215-40BB-481A-9DA4-2E283459ADC7}" type="slidenum">
              <a:rPr lang="en-US" smtClean="0"/>
              <a:t>21</a:t>
            </a:fld>
            <a:endParaRPr lang="en-US"/>
          </a:p>
        </p:txBody>
      </p:sp>
    </p:spTree>
    <p:extLst>
      <p:ext uri="{BB962C8B-B14F-4D97-AF65-F5344CB8AC3E}">
        <p14:creationId xmlns:p14="http://schemas.microsoft.com/office/powerpoint/2010/main" val="26513829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3696768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ReVeal on detecting vulnerabilities in our collected dataset. </a:t>
            </a:r>
          </a:p>
        </p:txBody>
      </p:sp>
      <p:sp>
        <p:nvSpPr>
          <p:cNvPr id="4" name="Slide Number Placeholder 3"/>
          <p:cNvSpPr>
            <a:spLocks noGrp="1"/>
          </p:cNvSpPr>
          <p:nvPr>
            <p:ph type="sldNum" sz="quarter" idx="5"/>
          </p:nvPr>
        </p:nvSpPr>
        <p:spPr/>
        <p:txBody>
          <a:bodyPr/>
          <a:lstStyle/>
          <a:p>
            <a:fld id="{4824F215-40BB-481A-9DA4-2E283459ADC7}" type="slidenum">
              <a:rPr lang="en-US" smtClean="0"/>
              <a:t>23</a:t>
            </a:fld>
            <a:endParaRPr lang="en-US"/>
          </a:p>
        </p:txBody>
      </p:sp>
    </p:spTree>
    <p:extLst>
      <p:ext uri="{BB962C8B-B14F-4D97-AF65-F5344CB8AC3E}">
        <p14:creationId xmlns:p14="http://schemas.microsoft.com/office/powerpoint/2010/main" val="1898544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the result of ReVeal on detecting vulnerabilities on Devign Dataset</a:t>
            </a:r>
          </a:p>
        </p:txBody>
      </p:sp>
      <p:sp>
        <p:nvSpPr>
          <p:cNvPr id="4" name="Slide Number Placeholder 3"/>
          <p:cNvSpPr>
            <a:spLocks noGrp="1"/>
          </p:cNvSpPr>
          <p:nvPr>
            <p:ph type="sldNum" sz="quarter" idx="5"/>
          </p:nvPr>
        </p:nvSpPr>
        <p:spPr/>
        <p:txBody>
          <a:bodyPr/>
          <a:lstStyle/>
          <a:p>
            <a:fld id="{4824F215-40BB-481A-9DA4-2E283459ADC7}" type="slidenum">
              <a:rPr lang="en-US" smtClean="0"/>
              <a:t>24</a:t>
            </a:fld>
            <a:endParaRPr lang="en-US"/>
          </a:p>
        </p:txBody>
      </p:sp>
    </p:spTree>
    <p:extLst>
      <p:ext uri="{BB962C8B-B14F-4D97-AF65-F5344CB8AC3E}">
        <p14:creationId xmlns:p14="http://schemas.microsoft.com/office/powerpoint/2010/main" val="3408192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closely, we can see</a:t>
            </a:r>
          </a:p>
          <a:p>
            <a:endParaRPr lang="en-US" dirty="0"/>
          </a:p>
          <a:p>
            <a:r>
              <a:rPr lang="en-US" dirty="0"/>
              <a:t>That Graph based models exhibit higher performances than that of sequence based models.</a:t>
            </a:r>
          </a:p>
        </p:txBody>
      </p:sp>
      <p:sp>
        <p:nvSpPr>
          <p:cNvPr id="4" name="Slide Number Placeholder 3"/>
          <p:cNvSpPr>
            <a:spLocks noGrp="1"/>
          </p:cNvSpPr>
          <p:nvPr>
            <p:ph type="sldNum" sz="quarter" idx="5"/>
          </p:nvPr>
        </p:nvSpPr>
        <p:spPr/>
        <p:txBody>
          <a:bodyPr/>
          <a:lstStyle/>
          <a:p>
            <a:fld id="{4824F215-40BB-481A-9DA4-2E283459ADC7}" type="slidenum">
              <a:rPr lang="en-US" smtClean="0"/>
              <a:t>25</a:t>
            </a:fld>
            <a:endParaRPr lang="en-US"/>
          </a:p>
        </p:txBody>
      </p:sp>
    </p:spTree>
    <p:extLst>
      <p:ext uri="{BB962C8B-B14F-4D97-AF65-F5344CB8AC3E}">
        <p14:creationId xmlns:p14="http://schemas.microsoft.com/office/powerpoint/2010/main" val="3265345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to </a:t>
            </a:r>
            <a:r>
              <a:rPr lang="en-US" dirty="0" err="1"/>
              <a:t>summatize</a:t>
            </a:r>
            <a:r>
              <a:rPr lang="en-US" dirty="0"/>
              <a:t> the main take away from the papers is </a:t>
            </a:r>
          </a:p>
          <a:p>
            <a:endParaRPr lang="en-US" dirty="0"/>
          </a:p>
          <a:p>
            <a:r>
              <a:rPr lang="en-US" dirty="0"/>
              <a:t>1.</a:t>
            </a:r>
          </a:p>
          <a:p>
            <a:endParaRPr lang="en-US" dirty="0"/>
          </a:p>
          <a:p>
            <a:r>
              <a:rPr lang="en-US" dirty="0"/>
              <a:t>2.</a:t>
            </a:r>
          </a:p>
          <a:p>
            <a:endParaRPr lang="en-US" dirty="0"/>
          </a:p>
          <a:p>
            <a:r>
              <a:rPr lang="en-US" dirty="0"/>
              <a:t>3.</a:t>
            </a:r>
          </a:p>
          <a:p>
            <a:endParaRPr lang="en-US" dirty="0"/>
          </a:p>
          <a:p>
            <a:r>
              <a:rPr lang="en-US" dirty="0"/>
              <a:t>4.</a:t>
            </a:r>
          </a:p>
        </p:txBody>
      </p:sp>
      <p:sp>
        <p:nvSpPr>
          <p:cNvPr id="4" name="Slide Number Placeholder 3"/>
          <p:cNvSpPr>
            <a:spLocks noGrp="1"/>
          </p:cNvSpPr>
          <p:nvPr>
            <p:ph type="sldNum" sz="quarter" idx="5"/>
          </p:nvPr>
        </p:nvSpPr>
        <p:spPr/>
        <p:txBody>
          <a:bodyPr/>
          <a:lstStyle/>
          <a:p>
            <a:fld id="{4824F215-40BB-481A-9DA4-2E283459ADC7}" type="slidenum">
              <a:rPr lang="en-US" smtClean="0"/>
              <a:t>26</a:t>
            </a:fld>
            <a:endParaRPr lang="en-US"/>
          </a:p>
        </p:txBody>
      </p:sp>
    </p:spTree>
    <p:extLst>
      <p:ext uri="{BB962C8B-B14F-4D97-AF65-F5344CB8AC3E}">
        <p14:creationId xmlns:p14="http://schemas.microsoft.com/office/powerpoint/2010/main" val="910924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you for listening to the talk</a:t>
            </a:r>
          </a:p>
        </p:txBody>
      </p:sp>
      <p:sp>
        <p:nvSpPr>
          <p:cNvPr id="4" name="Slide Number Placeholder 3"/>
          <p:cNvSpPr>
            <a:spLocks noGrp="1"/>
          </p:cNvSpPr>
          <p:nvPr>
            <p:ph type="sldNum" sz="quarter" idx="5"/>
          </p:nvPr>
        </p:nvSpPr>
        <p:spPr/>
        <p:txBody>
          <a:bodyPr/>
          <a:lstStyle/>
          <a:p>
            <a:fld id="{4824F215-40BB-481A-9DA4-2E283459ADC7}" type="slidenum">
              <a:rPr lang="en-US" smtClean="0"/>
              <a:t>27</a:t>
            </a:fld>
            <a:endParaRPr lang="en-US"/>
          </a:p>
        </p:txBody>
      </p:sp>
    </p:spTree>
    <p:extLst>
      <p:ext uri="{BB962C8B-B14F-4D97-AF65-F5344CB8AC3E}">
        <p14:creationId xmlns:p14="http://schemas.microsoft.com/office/powerpoint/2010/main" val="79772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the world is becoming reliant on high tech </a:t>
            </a:r>
            <a:r>
              <a:rPr lang="en-US" dirty="0" err="1"/>
              <a:t>softwares</a:t>
            </a:r>
            <a:r>
              <a:rPr lang="en-US" dirty="0"/>
              <a:t>, the more our safety, security , and privacy are becoming dependent on the secure source code. </a:t>
            </a:r>
          </a:p>
          <a:p>
            <a:endParaRPr lang="en-US" dirty="0"/>
          </a:p>
          <a:p>
            <a:r>
              <a:rPr lang="en-US" dirty="0"/>
              <a:t>This is a snapshot of the vulnerabilities reported to National vulnerability database. </a:t>
            </a:r>
            <a:br>
              <a:rPr lang="en-US" dirty="0"/>
            </a:br>
            <a:endParaRPr lang="en-US" dirty="0"/>
          </a:p>
          <a:p>
            <a:r>
              <a:rPr lang="en-US" dirty="0"/>
              <a:t>In October 2021 alone, around 1700 CVEs are reported and processed by NVD. </a:t>
            </a:r>
          </a:p>
          <a:p>
            <a:endParaRPr lang="en-US" dirty="0"/>
          </a:p>
          <a:p>
            <a:r>
              <a:rPr lang="en-US" dirty="0"/>
              <a:t>Majority of the CVEs in NVD are critical and high severity flaws. Most of these vulnerabilities are detected, identified and reported post-deployment. Thus it is very important for us to build tools that can identify vulnerabilities in pre-deployment phase, ideally during coding phase. </a:t>
            </a:r>
          </a:p>
        </p:txBody>
      </p:sp>
      <p:sp>
        <p:nvSpPr>
          <p:cNvPr id="4" name="Slide Number Placeholder 3"/>
          <p:cNvSpPr>
            <a:spLocks noGrp="1"/>
          </p:cNvSpPr>
          <p:nvPr>
            <p:ph type="sldNum" sz="quarter" idx="5"/>
          </p:nvPr>
        </p:nvSpPr>
        <p:spPr/>
        <p:txBody>
          <a:bodyPr/>
          <a:lstStyle/>
          <a:p>
            <a:fld id="{4824F215-40BB-481A-9DA4-2E283459ADC7}" type="slidenum">
              <a:rPr lang="en-US" smtClean="0"/>
              <a:t>3</a:t>
            </a:fld>
            <a:endParaRPr lang="en-US"/>
          </a:p>
        </p:txBody>
      </p:sp>
    </p:spTree>
    <p:extLst>
      <p:ext uri="{BB962C8B-B14F-4D97-AF65-F5344CB8AC3E}">
        <p14:creationId xmlns:p14="http://schemas.microsoft.com/office/powerpoint/2010/main" val="865334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relative cost of fixing a flaw in coding phase much less than that of productions or post deployment phase. </a:t>
            </a:r>
          </a:p>
        </p:txBody>
      </p:sp>
      <p:sp>
        <p:nvSpPr>
          <p:cNvPr id="4" name="Slide Number Placeholder 3"/>
          <p:cNvSpPr>
            <a:spLocks noGrp="1"/>
          </p:cNvSpPr>
          <p:nvPr>
            <p:ph type="sldNum" sz="quarter" idx="5"/>
          </p:nvPr>
        </p:nvSpPr>
        <p:spPr/>
        <p:txBody>
          <a:bodyPr/>
          <a:lstStyle/>
          <a:p>
            <a:fld id="{4824F215-40BB-481A-9DA4-2E283459ADC7}" type="slidenum">
              <a:rPr lang="en-US" smtClean="0"/>
              <a:t>4</a:t>
            </a:fld>
            <a:endParaRPr lang="en-US"/>
          </a:p>
        </p:txBody>
      </p:sp>
    </p:spTree>
    <p:extLst>
      <p:ext uri="{BB962C8B-B14F-4D97-AF65-F5344CB8AC3E}">
        <p14:creationId xmlns:p14="http://schemas.microsoft.com/office/powerpoint/2010/main" val="2889081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To detect vulnerabilities during coding phase most suitable approach is static analysis based approach.  Where an analyzer takes </a:t>
            </a:r>
          </a:p>
          <a:p>
            <a:endParaRPr lang="en-US" dirty="0"/>
          </a:p>
          <a:p>
            <a:r>
              <a:rPr lang="en-US" dirty="0"/>
              <a:t>In the code and any other syntactic, semantic, or functional metadata available, </a:t>
            </a:r>
          </a:p>
          <a:p>
            <a:endParaRPr lang="en-US" dirty="0"/>
          </a:p>
          <a:p>
            <a:r>
              <a:rPr lang="en-US" dirty="0"/>
              <a:t>And predicts whether the code is vulnerable or not. </a:t>
            </a:r>
          </a:p>
          <a:p>
            <a:endParaRPr lang="en-US" dirty="0"/>
          </a:p>
          <a:p>
            <a:r>
              <a:rPr lang="en-US" dirty="0"/>
              <a:t>These approaches do not assume any test cases, </a:t>
            </a:r>
          </a:p>
          <a:p>
            <a:endParaRPr lang="en-US" dirty="0"/>
          </a:p>
          <a:p>
            <a:r>
              <a:rPr lang="en-US" dirty="0"/>
              <a:t>And </a:t>
            </a:r>
            <a:r>
              <a:rPr lang="en-US" dirty="0" err="1"/>
              <a:t>consideres</a:t>
            </a:r>
            <a:r>
              <a:rPr lang="en-US" dirty="0"/>
              <a:t> all possible paths int the control and dataflow graphs. </a:t>
            </a:r>
          </a:p>
          <a:p>
            <a:endParaRPr lang="en-US" dirty="0"/>
          </a:p>
          <a:p>
            <a:endParaRPr lang="en-US" dirty="0"/>
          </a:p>
        </p:txBody>
      </p:sp>
      <p:sp>
        <p:nvSpPr>
          <p:cNvPr id="4" name="Slide Number Placeholder 3"/>
          <p:cNvSpPr>
            <a:spLocks noGrp="1"/>
          </p:cNvSpPr>
          <p:nvPr>
            <p:ph type="sldNum" sz="quarter" idx="5"/>
          </p:nvPr>
        </p:nvSpPr>
        <p:spPr/>
        <p:txBody>
          <a:bodyPr/>
          <a:lstStyle/>
          <a:p>
            <a:fld id="{4824F215-40BB-481A-9DA4-2E283459ADC7}" type="slidenum">
              <a:rPr lang="en-US" smtClean="0"/>
              <a:t>5</a:t>
            </a:fld>
            <a:endParaRPr lang="en-US"/>
          </a:p>
        </p:txBody>
      </p:sp>
    </p:spTree>
    <p:extLst>
      <p:ext uri="{BB962C8B-B14F-4D97-AF65-F5344CB8AC3E}">
        <p14:creationId xmlns:p14="http://schemas.microsoft.com/office/powerpoint/2010/main" val="1329033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deep learning based Vulnerability detector implements such an analyzer using a Deep Neural Network. </a:t>
            </a:r>
          </a:p>
          <a:p>
            <a:endParaRPr lang="en-US" dirty="0"/>
          </a:p>
          <a:p>
            <a:r>
              <a:rPr lang="en-US" dirty="0"/>
              <a:t>Such a network is trained on large collection of annotated vulnerability data</a:t>
            </a:r>
          </a:p>
          <a:p>
            <a:endParaRPr lang="en-US" dirty="0"/>
          </a:p>
          <a:p>
            <a:r>
              <a:rPr lang="en-US" dirty="0"/>
              <a:t>And formulates the problem as code classification problem. </a:t>
            </a:r>
          </a:p>
          <a:p>
            <a:endParaRPr lang="en-US" dirty="0"/>
          </a:p>
        </p:txBody>
      </p:sp>
      <p:sp>
        <p:nvSpPr>
          <p:cNvPr id="4" name="Slide Number Placeholder 3"/>
          <p:cNvSpPr>
            <a:spLocks noGrp="1"/>
          </p:cNvSpPr>
          <p:nvPr>
            <p:ph type="sldNum" sz="quarter" idx="5"/>
          </p:nvPr>
        </p:nvSpPr>
        <p:spPr/>
        <p:txBody>
          <a:bodyPr/>
          <a:lstStyle/>
          <a:p>
            <a:fld id="{4824F215-40BB-481A-9DA4-2E283459ADC7}" type="slidenum">
              <a:rPr lang="en-US" smtClean="0"/>
              <a:t>6</a:t>
            </a:fld>
            <a:endParaRPr lang="en-US"/>
          </a:p>
        </p:txBody>
      </p:sp>
    </p:spTree>
    <p:extLst>
      <p:ext uri="{BB962C8B-B14F-4D97-AF65-F5344CB8AC3E}">
        <p14:creationId xmlns:p14="http://schemas.microsoft.com/office/powerpoint/2010/main" val="373388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pipeline on Deep Learning Based Vulnerability Detection involve </a:t>
            </a:r>
          </a:p>
          <a:p>
            <a:endParaRPr lang="en-US" dirty="0"/>
          </a:p>
          <a:p>
            <a:r>
              <a:rPr lang="en-US" dirty="0"/>
              <a:t>Curating and preprocessing the data from different databased </a:t>
            </a:r>
          </a:p>
          <a:p>
            <a:endParaRPr lang="en-US" dirty="0"/>
          </a:p>
          <a:p>
            <a:r>
              <a:rPr lang="en-US" dirty="0"/>
              <a:t>Designing and building a suitable model </a:t>
            </a:r>
          </a:p>
          <a:p>
            <a:endParaRPr lang="en-US" dirty="0"/>
          </a:p>
          <a:p>
            <a:r>
              <a:rPr lang="en-US" dirty="0"/>
              <a:t>Training the model </a:t>
            </a:r>
          </a:p>
          <a:p>
            <a:endParaRPr lang="en-US" dirty="0"/>
          </a:p>
          <a:p>
            <a:r>
              <a:rPr lang="en-US" dirty="0"/>
              <a:t>And finally </a:t>
            </a:r>
            <a:r>
              <a:rPr lang="en-US" dirty="0" err="1"/>
              <a:t>evalting</a:t>
            </a:r>
            <a:r>
              <a:rPr lang="en-US" dirty="0"/>
              <a:t> the model on vulnerability detection.</a:t>
            </a:r>
          </a:p>
        </p:txBody>
      </p:sp>
      <p:sp>
        <p:nvSpPr>
          <p:cNvPr id="4" name="Slide Number Placeholder 3"/>
          <p:cNvSpPr>
            <a:spLocks noGrp="1"/>
          </p:cNvSpPr>
          <p:nvPr>
            <p:ph type="sldNum" sz="quarter" idx="5"/>
          </p:nvPr>
        </p:nvSpPr>
        <p:spPr/>
        <p:txBody>
          <a:bodyPr/>
          <a:lstStyle/>
          <a:p>
            <a:fld id="{4824F215-40BB-481A-9DA4-2E283459ADC7}" type="slidenum">
              <a:rPr lang="en-US" smtClean="0"/>
              <a:t>7</a:t>
            </a:fld>
            <a:endParaRPr lang="en-US"/>
          </a:p>
        </p:txBody>
      </p:sp>
    </p:spTree>
    <p:extLst>
      <p:ext uri="{BB962C8B-B14F-4D97-AF65-F5344CB8AC3E}">
        <p14:creationId xmlns:p14="http://schemas.microsoft.com/office/powerpoint/2010/main" val="1659759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spirit, we evaluated existing vulnerability detection techniques in two real world vulnerability datasets. Among these two datasets, we collected ReVeal data from the Issue trackers of Chromium and Debian projects. </a:t>
            </a:r>
          </a:p>
          <a:p>
            <a:endParaRPr lang="en-US" dirty="0"/>
          </a:p>
          <a:p>
            <a:r>
              <a:rPr lang="en-US" dirty="0"/>
              <a:t>And here are the results of these techniques in these two datasets. </a:t>
            </a:r>
          </a:p>
          <a:p>
            <a:endParaRPr lang="en-US" dirty="0"/>
          </a:p>
          <a:p>
            <a:r>
              <a:rPr lang="en-US" dirty="0"/>
              <a:t>Evidently, the performance of these approaches in these two datasets are far from being effective and reliably used in development pipeline. We have identified </a:t>
            </a:r>
          </a:p>
        </p:txBody>
      </p:sp>
      <p:sp>
        <p:nvSpPr>
          <p:cNvPr id="4" name="Slide Number Placeholder 3"/>
          <p:cNvSpPr>
            <a:spLocks noGrp="1"/>
          </p:cNvSpPr>
          <p:nvPr>
            <p:ph type="sldNum" sz="quarter" idx="5"/>
          </p:nvPr>
        </p:nvSpPr>
        <p:spPr/>
        <p:txBody>
          <a:bodyPr/>
          <a:lstStyle/>
          <a:p>
            <a:fld id="{4824F215-40BB-481A-9DA4-2E283459ADC7}" type="slidenum">
              <a:rPr lang="en-US" smtClean="0"/>
              <a:t>8</a:t>
            </a:fld>
            <a:endParaRPr lang="en-US"/>
          </a:p>
        </p:txBody>
      </p:sp>
    </p:spTree>
    <p:extLst>
      <p:ext uri="{BB962C8B-B14F-4D97-AF65-F5344CB8AC3E}">
        <p14:creationId xmlns:p14="http://schemas.microsoft.com/office/powerpoint/2010/main" val="340420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major source of problems to explain these results. And in the rest of the talk we are going to discuss these problems. </a:t>
            </a:r>
          </a:p>
        </p:txBody>
      </p:sp>
      <p:sp>
        <p:nvSpPr>
          <p:cNvPr id="4" name="Slide Number Placeholder 3"/>
          <p:cNvSpPr>
            <a:spLocks noGrp="1"/>
          </p:cNvSpPr>
          <p:nvPr>
            <p:ph type="sldNum" sz="quarter" idx="5"/>
          </p:nvPr>
        </p:nvSpPr>
        <p:spPr/>
        <p:txBody>
          <a:bodyPr/>
          <a:lstStyle/>
          <a:p>
            <a:fld id="{4824F215-40BB-481A-9DA4-2E283459ADC7}" type="slidenum">
              <a:rPr lang="en-US" smtClean="0"/>
              <a:t>9</a:t>
            </a:fld>
            <a:endParaRPr lang="en-US"/>
          </a:p>
        </p:txBody>
      </p:sp>
    </p:spTree>
    <p:extLst>
      <p:ext uri="{BB962C8B-B14F-4D97-AF65-F5344CB8AC3E}">
        <p14:creationId xmlns:p14="http://schemas.microsoft.com/office/powerpoint/2010/main" val="3745502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7BE37-2482-4445-B470-AE5E1BF5A2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E6BF0-4685-4CB4-9142-86233893F5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9F1365-4303-4DC4-9E3B-FD14FC56F5A6}"/>
              </a:ext>
            </a:extLst>
          </p:cNvPr>
          <p:cNvSpPr>
            <a:spLocks noGrp="1"/>
          </p:cNvSpPr>
          <p:nvPr>
            <p:ph type="dt" sz="half" idx="10"/>
          </p:nvPr>
        </p:nvSpPr>
        <p:spPr/>
        <p:txBody>
          <a:bodyPr/>
          <a:lstStyle/>
          <a:p>
            <a:fld id="{5B75CA78-7246-46C5-B731-C447B7E7395B}" type="datetime1">
              <a:rPr lang="en-US" smtClean="0"/>
              <a:t>7/21/2022</a:t>
            </a:fld>
            <a:endParaRPr lang="en-US"/>
          </a:p>
        </p:txBody>
      </p:sp>
      <p:sp>
        <p:nvSpPr>
          <p:cNvPr id="5" name="Footer Placeholder 4">
            <a:extLst>
              <a:ext uri="{FF2B5EF4-FFF2-40B4-BE49-F238E27FC236}">
                <a16:creationId xmlns:a16="http://schemas.microsoft.com/office/drawing/2014/main" id="{C5C6B43C-A720-470E-885B-6EC0D555F0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9B9815-1F0E-4D30-B8A7-33D6DC9553C0}"/>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3289381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0304-6AB0-4158-A5A2-58564C09B4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1C63F3-2F25-4526-84C1-2371F180E7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D77A8-EE6B-4DAC-AF5F-1AB0AA78F391}"/>
              </a:ext>
            </a:extLst>
          </p:cNvPr>
          <p:cNvSpPr>
            <a:spLocks noGrp="1"/>
          </p:cNvSpPr>
          <p:nvPr>
            <p:ph type="dt" sz="half" idx="10"/>
          </p:nvPr>
        </p:nvSpPr>
        <p:spPr/>
        <p:txBody>
          <a:bodyPr/>
          <a:lstStyle/>
          <a:p>
            <a:fld id="{5B73BCFA-56F2-4DBA-8259-57E8FC9E63B9}" type="datetime1">
              <a:rPr lang="en-US" smtClean="0"/>
              <a:t>7/21/2022</a:t>
            </a:fld>
            <a:endParaRPr lang="en-US"/>
          </a:p>
        </p:txBody>
      </p:sp>
      <p:sp>
        <p:nvSpPr>
          <p:cNvPr id="5" name="Footer Placeholder 4">
            <a:extLst>
              <a:ext uri="{FF2B5EF4-FFF2-40B4-BE49-F238E27FC236}">
                <a16:creationId xmlns:a16="http://schemas.microsoft.com/office/drawing/2014/main" id="{3626D7FA-5E2C-460C-AF26-9E1D0481D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6FA332-A15E-4798-9BA2-E6F498039E11}"/>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3282942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4D1F66-70D7-4612-84C3-8BB25E8D2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BD6D12-CC00-4082-A010-9BEDD3213A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725EA2-9934-4202-B849-A1B79DD0B630}"/>
              </a:ext>
            </a:extLst>
          </p:cNvPr>
          <p:cNvSpPr>
            <a:spLocks noGrp="1"/>
          </p:cNvSpPr>
          <p:nvPr>
            <p:ph type="dt" sz="half" idx="10"/>
          </p:nvPr>
        </p:nvSpPr>
        <p:spPr/>
        <p:txBody>
          <a:bodyPr/>
          <a:lstStyle/>
          <a:p>
            <a:fld id="{4251E6AF-BC45-4F0B-A861-3AE9C3CB14B6}" type="datetime1">
              <a:rPr lang="en-US" smtClean="0"/>
              <a:t>7/21/2022</a:t>
            </a:fld>
            <a:endParaRPr lang="en-US"/>
          </a:p>
        </p:txBody>
      </p:sp>
      <p:sp>
        <p:nvSpPr>
          <p:cNvPr id="5" name="Footer Placeholder 4">
            <a:extLst>
              <a:ext uri="{FF2B5EF4-FFF2-40B4-BE49-F238E27FC236}">
                <a16:creationId xmlns:a16="http://schemas.microsoft.com/office/drawing/2014/main" id="{4DEBAA85-8CD9-443B-A922-FA3C059A0A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967C50-8EBA-40E8-92C4-C1F5F59B406B}"/>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3347649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479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1007-30CF-4D87-BFDC-20AAAE419F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8C0D8-B3F3-4052-AAEB-E360CFC4F4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CCA1C2-2FF4-4EEB-982F-8EAEEC2FD3BF}"/>
              </a:ext>
            </a:extLst>
          </p:cNvPr>
          <p:cNvSpPr>
            <a:spLocks noGrp="1"/>
          </p:cNvSpPr>
          <p:nvPr>
            <p:ph type="dt" sz="half" idx="10"/>
          </p:nvPr>
        </p:nvSpPr>
        <p:spPr/>
        <p:txBody>
          <a:bodyPr/>
          <a:lstStyle/>
          <a:p>
            <a:fld id="{909EF4E6-BB2F-4892-8611-30150965FEA9}" type="datetime1">
              <a:rPr lang="en-US" smtClean="0"/>
              <a:t>7/21/2022</a:t>
            </a:fld>
            <a:endParaRPr lang="en-US"/>
          </a:p>
        </p:txBody>
      </p:sp>
      <p:sp>
        <p:nvSpPr>
          <p:cNvPr id="5" name="Footer Placeholder 4">
            <a:extLst>
              <a:ext uri="{FF2B5EF4-FFF2-40B4-BE49-F238E27FC236}">
                <a16:creationId xmlns:a16="http://schemas.microsoft.com/office/drawing/2014/main" id="{4E945B69-69EF-4181-8F79-5613918A9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D424AE-567F-43C7-A0F6-CE41D28ED5E6}"/>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2318469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211A-08A9-4398-9490-2CA7D51E0A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EC5799-C7FD-4A21-9AB8-E60AD94D67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4D073B-D1FE-4551-B139-04EB42500296}"/>
              </a:ext>
            </a:extLst>
          </p:cNvPr>
          <p:cNvSpPr>
            <a:spLocks noGrp="1"/>
          </p:cNvSpPr>
          <p:nvPr>
            <p:ph type="dt" sz="half" idx="10"/>
          </p:nvPr>
        </p:nvSpPr>
        <p:spPr/>
        <p:txBody>
          <a:bodyPr/>
          <a:lstStyle/>
          <a:p>
            <a:fld id="{6E45DFE3-79B0-4324-9F58-385024AD2E0B}" type="datetime1">
              <a:rPr lang="en-US" smtClean="0"/>
              <a:t>7/21/2022</a:t>
            </a:fld>
            <a:endParaRPr lang="en-US"/>
          </a:p>
        </p:txBody>
      </p:sp>
      <p:sp>
        <p:nvSpPr>
          <p:cNvPr id="5" name="Footer Placeholder 4">
            <a:extLst>
              <a:ext uri="{FF2B5EF4-FFF2-40B4-BE49-F238E27FC236}">
                <a16:creationId xmlns:a16="http://schemas.microsoft.com/office/drawing/2014/main" id="{0CEDE4AB-D421-4AE0-8752-7E83779AF1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8A170-D5F6-4994-9E9C-A155760D0B41}"/>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3029173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FE55-407A-494F-B715-057FDA7BE3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3BFA22-8703-4206-AD3A-4FD9F5C999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72EB39-1635-46D0-ADAD-3F7A3DAFB5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858966-90FD-4B45-9ABC-451C212D11B2}"/>
              </a:ext>
            </a:extLst>
          </p:cNvPr>
          <p:cNvSpPr>
            <a:spLocks noGrp="1"/>
          </p:cNvSpPr>
          <p:nvPr>
            <p:ph type="dt" sz="half" idx="10"/>
          </p:nvPr>
        </p:nvSpPr>
        <p:spPr/>
        <p:txBody>
          <a:bodyPr/>
          <a:lstStyle/>
          <a:p>
            <a:fld id="{BD965BDB-DE15-40EF-956B-32F110FD9A2D}" type="datetime1">
              <a:rPr lang="en-US" smtClean="0"/>
              <a:t>7/21/2022</a:t>
            </a:fld>
            <a:endParaRPr lang="en-US"/>
          </a:p>
        </p:txBody>
      </p:sp>
      <p:sp>
        <p:nvSpPr>
          <p:cNvPr id="6" name="Footer Placeholder 5">
            <a:extLst>
              <a:ext uri="{FF2B5EF4-FFF2-40B4-BE49-F238E27FC236}">
                <a16:creationId xmlns:a16="http://schemas.microsoft.com/office/drawing/2014/main" id="{D1A28EAE-AA23-4037-B26B-4D539BFA11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7179B-9079-4CE3-BB96-FAAA449C63CF}"/>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4110879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3145-9EA9-45C7-A9DC-998D469D58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B97253-F229-49F7-8EDF-2331924608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BEE22-FD58-450D-89C0-841C1333ED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E19ABE5-B99D-44A6-8CE6-CB584D52C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59D096-A709-4608-9D54-9E27330D2B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7114F4-2BA0-4B4B-BA70-3D59DDFE670A}"/>
              </a:ext>
            </a:extLst>
          </p:cNvPr>
          <p:cNvSpPr>
            <a:spLocks noGrp="1"/>
          </p:cNvSpPr>
          <p:nvPr>
            <p:ph type="dt" sz="half" idx="10"/>
          </p:nvPr>
        </p:nvSpPr>
        <p:spPr/>
        <p:txBody>
          <a:bodyPr/>
          <a:lstStyle/>
          <a:p>
            <a:fld id="{12EDDDA1-96A9-439D-8F7E-FF3C4F33B6D2}" type="datetime1">
              <a:rPr lang="en-US" smtClean="0"/>
              <a:t>7/21/2022</a:t>
            </a:fld>
            <a:endParaRPr lang="en-US"/>
          </a:p>
        </p:txBody>
      </p:sp>
      <p:sp>
        <p:nvSpPr>
          <p:cNvPr id="8" name="Footer Placeholder 7">
            <a:extLst>
              <a:ext uri="{FF2B5EF4-FFF2-40B4-BE49-F238E27FC236}">
                <a16:creationId xmlns:a16="http://schemas.microsoft.com/office/drawing/2014/main" id="{04DE6B06-406A-4B4E-BEE4-64B78BFBAC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A6CA58-BAA8-40C6-9670-2EFD18B1E692}"/>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3536885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3F0A2-DCA7-493F-9F42-BDA87528B8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985DA0-0E3A-48B5-9020-4E8CED56F5AC}"/>
              </a:ext>
            </a:extLst>
          </p:cNvPr>
          <p:cNvSpPr>
            <a:spLocks noGrp="1"/>
          </p:cNvSpPr>
          <p:nvPr>
            <p:ph type="dt" sz="half" idx="10"/>
          </p:nvPr>
        </p:nvSpPr>
        <p:spPr/>
        <p:txBody>
          <a:bodyPr/>
          <a:lstStyle/>
          <a:p>
            <a:fld id="{6095AB37-C2C5-4861-8834-F5ABA24478C7}" type="datetime1">
              <a:rPr lang="en-US" smtClean="0"/>
              <a:t>7/21/2022</a:t>
            </a:fld>
            <a:endParaRPr lang="en-US"/>
          </a:p>
        </p:txBody>
      </p:sp>
      <p:sp>
        <p:nvSpPr>
          <p:cNvPr id="4" name="Footer Placeholder 3">
            <a:extLst>
              <a:ext uri="{FF2B5EF4-FFF2-40B4-BE49-F238E27FC236}">
                <a16:creationId xmlns:a16="http://schemas.microsoft.com/office/drawing/2014/main" id="{D2EE935F-B149-462C-B5C2-118F65E684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02FAA0-F814-4354-A3E7-F4B749D8F79A}"/>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2909843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B492B-A2ED-4C81-AE92-96C057935448}"/>
              </a:ext>
            </a:extLst>
          </p:cNvPr>
          <p:cNvSpPr>
            <a:spLocks noGrp="1"/>
          </p:cNvSpPr>
          <p:nvPr>
            <p:ph type="dt" sz="half" idx="10"/>
          </p:nvPr>
        </p:nvSpPr>
        <p:spPr/>
        <p:txBody>
          <a:bodyPr/>
          <a:lstStyle/>
          <a:p>
            <a:fld id="{DF65F5F0-3CED-49E6-A299-ADD6EC8BA8AE}" type="datetime1">
              <a:rPr lang="en-US" smtClean="0"/>
              <a:t>7/21/2022</a:t>
            </a:fld>
            <a:endParaRPr lang="en-US"/>
          </a:p>
        </p:txBody>
      </p:sp>
      <p:sp>
        <p:nvSpPr>
          <p:cNvPr id="3" name="Footer Placeholder 2">
            <a:extLst>
              <a:ext uri="{FF2B5EF4-FFF2-40B4-BE49-F238E27FC236}">
                <a16:creationId xmlns:a16="http://schemas.microsoft.com/office/drawing/2014/main" id="{0A8508EE-DADC-4CCE-A63C-B08BAC5E3E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D159B0-6CF0-4EE8-91C1-E692F4C16B6C}"/>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1423088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1C79-1959-418E-9D70-D42B93E5C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F927E1-F7BB-4F24-BF69-4375932343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412BE7-5729-411F-A0D4-454F6CE61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167BFA-DA2F-4A0F-9125-68B847FDB454}"/>
              </a:ext>
            </a:extLst>
          </p:cNvPr>
          <p:cNvSpPr>
            <a:spLocks noGrp="1"/>
          </p:cNvSpPr>
          <p:nvPr>
            <p:ph type="dt" sz="half" idx="10"/>
          </p:nvPr>
        </p:nvSpPr>
        <p:spPr/>
        <p:txBody>
          <a:bodyPr/>
          <a:lstStyle/>
          <a:p>
            <a:fld id="{E5937C27-1441-4200-8947-08BCFEBC6F2A}" type="datetime1">
              <a:rPr lang="en-US" smtClean="0"/>
              <a:t>7/21/2022</a:t>
            </a:fld>
            <a:endParaRPr lang="en-US"/>
          </a:p>
        </p:txBody>
      </p:sp>
      <p:sp>
        <p:nvSpPr>
          <p:cNvPr id="6" name="Footer Placeholder 5">
            <a:extLst>
              <a:ext uri="{FF2B5EF4-FFF2-40B4-BE49-F238E27FC236}">
                <a16:creationId xmlns:a16="http://schemas.microsoft.com/office/drawing/2014/main" id="{908B3989-CD6C-43C4-9B75-7D009E76F1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27AA86-F62B-46B9-83B5-B83135271969}"/>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1998360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0E47-3322-4E57-B5B3-EB6062406A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8E9666-FDBA-4C60-8726-FDD7C39DB9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15C80C-9128-490F-9D0D-ECFFC2AE4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8FF50B-9C3D-4CDF-88F1-64C888741E01}"/>
              </a:ext>
            </a:extLst>
          </p:cNvPr>
          <p:cNvSpPr>
            <a:spLocks noGrp="1"/>
          </p:cNvSpPr>
          <p:nvPr>
            <p:ph type="dt" sz="half" idx="10"/>
          </p:nvPr>
        </p:nvSpPr>
        <p:spPr/>
        <p:txBody>
          <a:bodyPr/>
          <a:lstStyle/>
          <a:p>
            <a:fld id="{B97A8783-A605-4FD7-9B86-9B4F67D35CE5}" type="datetime1">
              <a:rPr lang="en-US" smtClean="0"/>
              <a:t>7/21/2022</a:t>
            </a:fld>
            <a:endParaRPr lang="en-US"/>
          </a:p>
        </p:txBody>
      </p:sp>
      <p:sp>
        <p:nvSpPr>
          <p:cNvPr id="6" name="Footer Placeholder 5">
            <a:extLst>
              <a:ext uri="{FF2B5EF4-FFF2-40B4-BE49-F238E27FC236}">
                <a16:creationId xmlns:a16="http://schemas.microsoft.com/office/drawing/2014/main" id="{98093B09-EF25-4CAB-AD3A-DDD132EAF9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A1E4C-F498-4A15-A585-A1C4BF4E8710}"/>
              </a:ext>
            </a:extLst>
          </p:cNvPr>
          <p:cNvSpPr>
            <a:spLocks noGrp="1"/>
          </p:cNvSpPr>
          <p:nvPr>
            <p:ph type="sldNum" sz="quarter" idx="12"/>
          </p:nvPr>
        </p:nvSpPr>
        <p:spPr/>
        <p:txBody>
          <a:bodyPr/>
          <a:lstStyle/>
          <a:p>
            <a:fld id="{5AF00711-9D3D-4155-A945-365C3CF56AB1}" type="slidenum">
              <a:rPr lang="en-US" smtClean="0"/>
              <a:t>‹#›</a:t>
            </a:fld>
            <a:endParaRPr lang="en-US"/>
          </a:p>
        </p:txBody>
      </p:sp>
    </p:spTree>
    <p:extLst>
      <p:ext uri="{BB962C8B-B14F-4D97-AF65-F5344CB8AC3E}">
        <p14:creationId xmlns:p14="http://schemas.microsoft.com/office/powerpoint/2010/main" val="566771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AC0E6-640C-4654-8CBB-E37FB0F695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F5994A-E0EB-4A1E-9EA2-2E5F7E416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A08000-4C44-4FF9-87CD-D388F214F7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D4E5E2-0F15-4FCB-8A9E-CA1E3061123C}" type="datetime1">
              <a:rPr lang="en-US" smtClean="0"/>
              <a:t>7/21/2022</a:t>
            </a:fld>
            <a:endParaRPr lang="en-US"/>
          </a:p>
        </p:txBody>
      </p:sp>
      <p:sp>
        <p:nvSpPr>
          <p:cNvPr id="5" name="Footer Placeholder 4">
            <a:extLst>
              <a:ext uri="{FF2B5EF4-FFF2-40B4-BE49-F238E27FC236}">
                <a16:creationId xmlns:a16="http://schemas.microsoft.com/office/drawing/2014/main" id="{E9BEF335-25EB-49E2-985E-A75B1E56E0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0342CB-AB37-49A6-8BB2-D01C3FBF6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F00711-9D3D-4155-A945-365C3CF56AB1}" type="slidenum">
              <a:rPr lang="en-US" smtClean="0"/>
              <a:t>‹#›</a:t>
            </a:fld>
            <a:endParaRPr lang="en-US"/>
          </a:p>
        </p:txBody>
      </p:sp>
    </p:spTree>
    <p:extLst>
      <p:ext uri="{BB962C8B-B14F-4D97-AF65-F5344CB8AC3E}">
        <p14:creationId xmlns:p14="http://schemas.microsoft.com/office/powerpoint/2010/main" val="175647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1.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gif"/><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png"/><Relationship Id="rId10" Type="http://schemas.microsoft.com/office/2017/06/relationships/model3d" Target="../media/model3d1.glb"/><Relationship Id="rId4" Type="http://schemas.openxmlformats.org/officeDocument/2006/relationships/image" Target="../media/image43.pn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5.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svg"/><Relationship Id="rId3" Type="http://schemas.openxmlformats.org/officeDocument/2006/relationships/image" Target="../media/image5.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5.png"/><Relationship Id="rId10" Type="http://schemas.microsoft.com/office/2017/06/relationships/model3d" Target="../media/model3d1.glb"/><Relationship Id="rId4" Type="http://schemas.openxmlformats.org/officeDocument/2006/relationships/image" Target="../media/image16.png"/><Relationship Id="rId9" Type="http://schemas.openxmlformats.org/officeDocument/2006/relationships/image" Target="../media/image21.png"/><Relationship Id="rId14" Type="http://schemas.microsoft.com/office/2017/06/relationships/model3d" Target="../media/model3d2.glb"/></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56BE-F735-4FF8-B614-EE23790427AD}"/>
              </a:ext>
            </a:extLst>
          </p:cNvPr>
          <p:cNvSpPr>
            <a:spLocks noGrp="1"/>
          </p:cNvSpPr>
          <p:nvPr>
            <p:ph type="ctrTitle"/>
          </p:nvPr>
        </p:nvSpPr>
        <p:spPr>
          <a:xfrm>
            <a:off x="685800" y="828675"/>
            <a:ext cx="11010900" cy="1856581"/>
          </a:xfrm>
        </p:spPr>
        <p:txBody>
          <a:bodyPr>
            <a:normAutofit/>
          </a:bodyPr>
          <a:lstStyle/>
          <a:p>
            <a:r>
              <a:rPr lang="en-US" dirty="0">
                <a:latin typeface="Times New Roman" panose="02020603050405020304" pitchFamily="18" charset="0"/>
                <a:cs typeface="Times New Roman" panose="02020603050405020304" pitchFamily="18" charset="0"/>
              </a:rPr>
              <a:t>Deep Learning based Vulnerability Detection: Are We There Yet</a:t>
            </a:r>
          </a:p>
        </p:txBody>
      </p:sp>
      <p:sp>
        <p:nvSpPr>
          <p:cNvPr id="3" name="Subtitle 2">
            <a:extLst>
              <a:ext uri="{FF2B5EF4-FFF2-40B4-BE49-F238E27FC236}">
                <a16:creationId xmlns:a16="http://schemas.microsoft.com/office/drawing/2014/main" id="{940AD5B6-80BD-4F00-8875-856C427BB611}"/>
              </a:ext>
            </a:extLst>
          </p:cNvPr>
          <p:cNvSpPr>
            <a:spLocks noGrp="1"/>
          </p:cNvSpPr>
          <p:nvPr>
            <p:ph type="subTitle" idx="1"/>
          </p:nvPr>
        </p:nvSpPr>
        <p:spPr>
          <a:xfrm>
            <a:off x="533399" y="2887663"/>
            <a:ext cx="11287125" cy="1103312"/>
          </a:xfrm>
        </p:spPr>
        <p:txBody>
          <a:bodyPr>
            <a:normAutofit/>
          </a:bodyPr>
          <a:lstStyle/>
          <a:p>
            <a:r>
              <a:rPr lang="en-US" sz="3200" dirty="0">
                <a:latin typeface="Times New Roman" panose="02020603050405020304" pitchFamily="18" charset="0"/>
                <a:cs typeface="Times New Roman" panose="02020603050405020304" pitchFamily="18" charset="0"/>
              </a:rPr>
              <a:t>Saikat Chakraborty, Rahul Krishna, Yangruibo Ding, Baishakhi Ray</a:t>
            </a:r>
          </a:p>
        </p:txBody>
      </p:sp>
      <p:pic>
        <p:nvPicPr>
          <p:cNvPr id="6" name="Picture 2">
            <a:extLst>
              <a:ext uri="{FF2B5EF4-FFF2-40B4-BE49-F238E27FC236}">
                <a16:creationId xmlns:a16="http://schemas.microsoft.com/office/drawing/2014/main" id="{3526BF45-FB26-4CE8-AAA7-E88C89AB75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929" r="11161"/>
          <a:stretch/>
        </p:blipFill>
        <p:spPr bwMode="auto">
          <a:xfrm>
            <a:off x="9651307" y="3519446"/>
            <a:ext cx="1738891" cy="1780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9E37073-E789-445B-8DC3-D719B7951E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165" y="3519446"/>
            <a:ext cx="2008600" cy="1780500"/>
          </a:xfrm>
          <a:prstGeom prst="rect">
            <a:avLst/>
          </a:prstGeom>
        </p:spPr>
      </p:pic>
      <p:pic>
        <p:nvPicPr>
          <p:cNvPr id="12" name="Picture 14" descr="rahlk (Rahul Krishna) · GitHub">
            <a:extLst>
              <a:ext uri="{FF2B5EF4-FFF2-40B4-BE49-F238E27FC236}">
                <a16:creationId xmlns:a16="http://schemas.microsoft.com/office/drawing/2014/main" id="{6858BADE-FF58-4BD2-A15E-3D0491554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600" y="3517757"/>
            <a:ext cx="1782189" cy="17821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CE7FC5F-915C-48DC-97F5-135F1C16D61E}"/>
              </a:ext>
            </a:extLst>
          </p:cNvPr>
          <p:cNvPicPr>
            <a:picLocks noChangeAspect="1"/>
          </p:cNvPicPr>
          <p:nvPr/>
        </p:nvPicPr>
        <p:blipFill>
          <a:blip r:embed="rId6"/>
          <a:stretch>
            <a:fillRect/>
          </a:stretch>
        </p:blipFill>
        <p:spPr>
          <a:xfrm>
            <a:off x="1437636" y="3516845"/>
            <a:ext cx="1601588" cy="1783101"/>
          </a:xfrm>
          <a:prstGeom prst="rect">
            <a:avLst/>
          </a:prstGeom>
        </p:spPr>
      </p:pic>
      <p:sp>
        <p:nvSpPr>
          <p:cNvPr id="16" name="Subtitle 2">
            <a:extLst>
              <a:ext uri="{FF2B5EF4-FFF2-40B4-BE49-F238E27FC236}">
                <a16:creationId xmlns:a16="http://schemas.microsoft.com/office/drawing/2014/main" id="{AFF513B0-480A-482D-B9FE-D237A8A31B43}"/>
              </a:ext>
            </a:extLst>
          </p:cNvPr>
          <p:cNvSpPr txBox="1">
            <a:spLocks/>
          </p:cNvSpPr>
          <p:nvPr/>
        </p:nvSpPr>
        <p:spPr>
          <a:xfrm>
            <a:off x="1693857" y="5556989"/>
            <a:ext cx="8795050" cy="4097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Times New Roman" panose="02020603050405020304" pitchFamily="18" charset="0"/>
                <a:cs typeface="Times New Roman" panose="02020603050405020304" pitchFamily="18" charset="0"/>
              </a:rPr>
              <a:t>Columbia University, New York</a:t>
            </a:r>
          </a:p>
        </p:txBody>
      </p:sp>
      <p:pic>
        <p:nvPicPr>
          <p:cNvPr id="17" name="Picture 2">
            <a:extLst>
              <a:ext uri="{FF2B5EF4-FFF2-40B4-BE49-F238E27FC236}">
                <a16:creationId xmlns:a16="http://schemas.microsoft.com/office/drawing/2014/main" id="{CAAF02F2-4CE8-4023-AF9B-2945128E1C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517" y="6223824"/>
            <a:ext cx="3063730" cy="47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239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10</a:t>
            </a:fld>
            <a:endParaRPr lang="en-US"/>
          </a:p>
        </p:txBody>
      </p:sp>
      <p:graphicFrame>
        <p:nvGraphicFramePr>
          <p:cNvPr id="7" name="Diagram 6">
            <a:extLst>
              <a:ext uri="{FF2B5EF4-FFF2-40B4-BE49-F238E27FC236}">
                <a16:creationId xmlns:a16="http://schemas.microsoft.com/office/drawing/2014/main" id="{72470DF2-8633-4E26-9CBD-0846B9701919}"/>
              </a:ext>
            </a:extLst>
          </p:cNvPr>
          <p:cNvGraphicFramePr/>
          <p:nvPr>
            <p:extLst>
              <p:ext uri="{D42A27DB-BD31-4B8C-83A1-F6EECF244321}">
                <p14:modId xmlns:p14="http://schemas.microsoft.com/office/powerpoint/2010/main" val="1555023276"/>
              </p:ext>
            </p:extLst>
          </p:nvPr>
        </p:nvGraphicFramePr>
        <p:xfrm>
          <a:off x="2031998" y="417914"/>
          <a:ext cx="8456169" cy="5635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Google Shape;228;p28">
            <a:extLst>
              <a:ext uri="{FF2B5EF4-FFF2-40B4-BE49-F238E27FC236}">
                <a16:creationId xmlns:a16="http://schemas.microsoft.com/office/drawing/2014/main" id="{4B096204-C7B0-43D5-98F3-B52BEA0B8191}"/>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Existing Approaches</a:t>
            </a:r>
          </a:p>
        </p:txBody>
      </p:sp>
    </p:spTree>
    <p:extLst>
      <p:ext uri="{BB962C8B-B14F-4D97-AF65-F5344CB8AC3E}">
        <p14:creationId xmlns:p14="http://schemas.microsoft.com/office/powerpoint/2010/main" val="2837162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11</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Training Data </a:t>
            </a:r>
          </a:p>
        </p:txBody>
      </p:sp>
      <p:grpSp>
        <p:nvGrpSpPr>
          <p:cNvPr id="24" name="Group 23">
            <a:extLst>
              <a:ext uri="{FF2B5EF4-FFF2-40B4-BE49-F238E27FC236}">
                <a16:creationId xmlns:a16="http://schemas.microsoft.com/office/drawing/2014/main" id="{89BA853A-97AF-41D0-9542-2D386D4AF4A8}"/>
              </a:ext>
            </a:extLst>
          </p:cNvPr>
          <p:cNvGrpSpPr/>
          <p:nvPr/>
        </p:nvGrpSpPr>
        <p:grpSpPr>
          <a:xfrm>
            <a:off x="899333" y="1652670"/>
            <a:ext cx="5547188" cy="2709018"/>
            <a:chOff x="450272" y="667199"/>
            <a:chExt cx="4533208" cy="2115112"/>
          </a:xfrm>
        </p:grpSpPr>
        <p:grpSp>
          <p:nvGrpSpPr>
            <p:cNvPr id="25" name="Group 24">
              <a:extLst>
                <a:ext uri="{FF2B5EF4-FFF2-40B4-BE49-F238E27FC236}">
                  <a16:creationId xmlns:a16="http://schemas.microsoft.com/office/drawing/2014/main" id="{FEEC9B3A-05C9-4ADA-BDA5-94DFBEA7A58F}"/>
                </a:ext>
              </a:extLst>
            </p:cNvPr>
            <p:cNvGrpSpPr/>
            <p:nvPr/>
          </p:nvGrpSpPr>
          <p:grpSpPr>
            <a:xfrm>
              <a:off x="450272" y="667199"/>
              <a:ext cx="4533208" cy="1807335"/>
              <a:chOff x="450272" y="667199"/>
              <a:chExt cx="4533208" cy="1807335"/>
            </a:xfrm>
          </p:grpSpPr>
          <p:pic>
            <p:nvPicPr>
              <p:cNvPr id="27" name="Picture 26">
                <a:extLst>
                  <a:ext uri="{FF2B5EF4-FFF2-40B4-BE49-F238E27FC236}">
                    <a16:creationId xmlns:a16="http://schemas.microsoft.com/office/drawing/2014/main" id="{F55F5BC8-2AB7-4B3D-8FAC-A7D1EE306E12}"/>
                  </a:ext>
                </a:extLst>
              </p:cNvPr>
              <p:cNvPicPr>
                <a:picLocks noChangeAspect="1"/>
              </p:cNvPicPr>
              <p:nvPr/>
            </p:nvPicPr>
            <p:blipFill>
              <a:blip r:embed="rId4"/>
              <a:stretch>
                <a:fillRect/>
              </a:stretch>
            </p:blipFill>
            <p:spPr>
              <a:xfrm>
                <a:off x="450272" y="667199"/>
                <a:ext cx="4533208" cy="1807335"/>
              </a:xfrm>
              <a:prstGeom prst="rect">
                <a:avLst/>
              </a:prstGeom>
              <a:ln>
                <a:solidFill>
                  <a:schemeClr val="tx1"/>
                </a:solidFill>
              </a:ln>
            </p:spPr>
          </p:pic>
          <p:sp>
            <p:nvSpPr>
              <p:cNvPr id="28" name="TextBox 27">
                <a:extLst>
                  <a:ext uri="{FF2B5EF4-FFF2-40B4-BE49-F238E27FC236}">
                    <a16:creationId xmlns:a16="http://schemas.microsoft.com/office/drawing/2014/main" id="{D4EEB0C5-975B-4087-8473-89EAE3102D52}"/>
                  </a:ext>
                </a:extLst>
              </p:cNvPr>
              <p:cNvSpPr txBox="1"/>
              <p:nvPr/>
            </p:nvSpPr>
            <p:spPr>
              <a:xfrm>
                <a:off x="2005784" y="2228313"/>
                <a:ext cx="1422184" cy="246221"/>
              </a:xfrm>
              <a:prstGeom prst="rect">
                <a:avLst/>
              </a:prstGeom>
              <a:noFill/>
            </p:spPr>
            <p:txBody>
              <a:bodyPr wrap="none" rtlCol="0">
                <a:spAutoFit/>
              </a:bodyPr>
              <a:lstStyle/>
              <a:p>
                <a:r>
                  <a:rPr lang="en-US" sz="1000" dirty="0">
                    <a:latin typeface="Merriweather" panose="00000500000000000000" pitchFamily="2" charset="0"/>
                  </a:rPr>
                  <a:t>CWE 761 - Example</a:t>
                </a:r>
              </a:p>
            </p:txBody>
          </p:sp>
        </p:grpSp>
        <p:sp>
          <p:nvSpPr>
            <p:cNvPr id="26" name="TextBox 25">
              <a:extLst>
                <a:ext uri="{FF2B5EF4-FFF2-40B4-BE49-F238E27FC236}">
                  <a16:creationId xmlns:a16="http://schemas.microsoft.com/office/drawing/2014/main" id="{C5F35A92-8624-43D6-A0A0-EC91C2361C92}"/>
                </a:ext>
              </a:extLst>
            </p:cNvPr>
            <p:cNvSpPr txBox="1"/>
            <p:nvPr/>
          </p:nvSpPr>
          <p:spPr>
            <a:xfrm>
              <a:off x="1479981" y="2474534"/>
              <a:ext cx="2320636" cy="307777"/>
            </a:xfrm>
            <a:prstGeom prst="rect">
              <a:avLst/>
            </a:prstGeom>
            <a:noFill/>
          </p:spPr>
          <p:txBody>
            <a:bodyPr wrap="square" rtlCol="0">
              <a:spAutoFit/>
            </a:bodyPr>
            <a:lstStyle/>
            <a:p>
              <a:r>
                <a:rPr lang="en-US" dirty="0">
                  <a:latin typeface="Merriweather" panose="00000500000000000000" pitchFamily="2" charset="0"/>
                </a:rPr>
                <a:t>Synthetic Vulnerability</a:t>
              </a:r>
            </a:p>
          </p:txBody>
        </p:sp>
      </p:grpSp>
      <p:grpSp>
        <p:nvGrpSpPr>
          <p:cNvPr id="33" name="Group 32">
            <a:extLst>
              <a:ext uri="{FF2B5EF4-FFF2-40B4-BE49-F238E27FC236}">
                <a16:creationId xmlns:a16="http://schemas.microsoft.com/office/drawing/2014/main" id="{C4548CF6-CF56-4D24-9BEC-3B2E7979BB30}"/>
              </a:ext>
            </a:extLst>
          </p:cNvPr>
          <p:cNvGrpSpPr/>
          <p:nvPr/>
        </p:nvGrpSpPr>
        <p:grpSpPr>
          <a:xfrm>
            <a:off x="5605272" y="2734056"/>
            <a:ext cx="5687396" cy="3609480"/>
            <a:chOff x="4265815" y="1825296"/>
            <a:chExt cx="4427912" cy="2819919"/>
          </a:xfrm>
        </p:grpSpPr>
        <p:grpSp>
          <p:nvGrpSpPr>
            <p:cNvPr id="35" name="Group 34">
              <a:extLst>
                <a:ext uri="{FF2B5EF4-FFF2-40B4-BE49-F238E27FC236}">
                  <a16:creationId xmlns:a16="http://schemas.microsoft.com/office/drawing/2014/main" id="{A7E4A3EC-A6AA-4130-BDF5-52E0E94908F3}"/>
                </a:ext>
              </a:extLst>
            </p:cNvPr>
            <p:cNvGrpSpPr/>
            <p:nvPr/>
          </p:nvGrpSpPr>
          <p:grpSpPr>
            <a:xfrm>
              <a:off x="4265815" y="2133073"/>
              <a:ext cx="4427912" cy="2512142"/>
              <a:chOff x="4265815" y="2133073"/>
              <a:chExt cx="4427912" cy="2512142"/>
            </a:xfrm>
          </p:grpSpPr>
          <p:pic>
            <p:nvPicPr>
              <p:cNvPr id="39" name="Picture 38">
                <a:extLst>
                  <a:ext uri="{FF2B5EF4-FFF2-40B4-BE49-F238E27FC236}">
                    <a16:creationId xmlns:a16="http://schemas.microsoft.com/office/drawing/2014/main" id="{4CC51FDC-97C3-40E0-8305-D63C3F2B3030}"/>
                  </a:ext>
                </a:extLst>
              </p:cNvPr>
              <p:cNvPicPr>
                <a:picLocks noChangeAspect="1"/>
              </p:cNvPicPr>
              <p:nvPr/>
            </p:nvPicPr>
            <p:blipFill>
              <a:blip r:embed="rId5"/>
              <a:stretch>
                <a:fillRect/>
              </a:stretch>
            </p:blipFill>
            <p:spPr>
              <a:xfrm>
                <a:off x="4265815" y="2133073"/>
                <a:ext cx="4427912" cy="2442579"/>
              </a:xfrm>
              <a:prstGeom prst="rect">
                <a:avLst/>
              </a:prstGeom>
              <a:ln>
                <a:solidFill>
                  <a:schemeClr val="tx1"/>
                </a:solidFill>
              </a:ln>
            </p:spPr>
          </p:pic>
          <p:sp>
            <p:nvSpPr>
              <p:cNvPr id="40" name="TextBox 39">
                <a:extLst>
                  <a:ext uri="{FF2B5EF4-FFF2-40B4-BE49-F238E27FC236}">
                    <a16:creationId xmlns:a16="http://schemas.microsoft.com/office/drawing/2014/main" id="{3D112C7A-AC24-4B91-A512-70DAE5652291}"/>
                  </a:ext>
                </a:extLst>
              </p:cNvPr>
              <p:cNvSpPr txBox="1"/>
              <p:nvPr/>
            </p:nvSpPr>
            <p:spPr>
              <a:xfrm>
                <a:off x="5449200" y="4398994"/>
                <a:ext cx="2858475" cy="246221"/>
              </a:xfrm>
              <a:prstGeom prst="rect">
                <a:avLst/>
              </a:prstGeom>
              <a:noFill/>
            </p:spPr>
            <p:txBody>
              <a:bodyPr wrap="none" rtlCol="0">
                <a:spAutoFit/>
              </a:bodyPr>
              <a:lstStyle/>
              <a:p>
                <a:r>
                  <a:rPr lang="en-US" sz="1000" dirty="0">
                    <a:latin typeface="Merriweather" panose="00000500000000000000" pitchFamily="2" charset="0"/>
                  </a:rPr>
                  <a:t>CVE2020-8597 From Debian Issue tracker</a:t>
                </a:r>
              </a:p>
            </p:txBody>
          </p:sp>
        </p:grpSp>
        <p:sp>
          <p:nvSpPr>
            <p:cNvPr id="36" name="TextBox 35">
              <a:extLst>
                <a:ext uri="{FF2B5EF4-FFF2-40B4-BE49-F238E27FC236}">
                  <a16:creationId xmlns:a16="http://schemas.microsoft.com/office/drawing/2014/main" id="{F543797D-089D-4766-9123-2DA49710D950}"/>
                </a:ext>
              </a:extLst>
            </p:cNvPr>
            <p:cNvSpPr txBox="1"/>
            <p:nvPr/>
          </p:nvSpPr>
          <p:spPr>
            <a:xfrm>
              <a:off x="5592732" y="1825296"/>
              <a:ext cx="1774075" cy="307777"/>
            </a:xfrm>
            <a:prstGeom prst="rect">
              <a:avLst/>
            </a:prstGeom>
            <a:noFill/>
          </p:spPr>
          <p:txBody>
            <a:bodyPr wrap="square" rtlCol="0">
              <a:spAutoFit/>
            </a:bodyPr>
            <a:lstStyle/>
            <a:p>
              <a:r>
                <a:rPr lang="en-US" dirty="0">
                  <a:latin typeface="Merriweather" panose="00000500000000000000" pitchFamily="2" charset="0"/>
                </a:rPr>
                <a:t>Real Vulnerability</a:t>
              </a:r>
            </a:p>
          </p:txBody>
        </p:sp>
      </p:grpSp>
    </p:spTree>
    <p:extLst>
      <p:ext uri="{BB962C8B-B14F-4D97-AF65-F5344CB8AC3E}">
        <p14:creationId xmlns:p14="http://schemas.microsoft.com/office/powerpoint/2010/main" val="270178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1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12</a:t>
            </a:fld>
            <a:endParaRPr lang="en-US"/>
          </a:p>
        </p:txBody>
      </p:sp>
      <p:pic>
        <p:nvPicPr>
          <p:cNvPr id="5" name="Picture 4">
            <a:extLst>
              <a:ext uri="{FF2B5EF4-FFF2-40B4-BE49-F238E27FC236}">
                <a16:creationId xmlns:a16="http://schemas.microsoft.com/office/drawing/2014/main" id="{898F065E-8598-4A23-92D7-78532F828246}"/>
              </a:ext>
            </a:extLst>
          </p:cNvPr>
          <p:cNvPicPr>
            <a:picLocks noChangeAspect="1"/>
          </p:cNvPicPr>
          <p:nvPr/>
        </p:nvPicPr>
        <p:blipFill>
          <a:blip r:embed="rId4"/>
          <a:stretch>
            <a:fillRect/>
          </a:stretch>
        </p:blipFill>
        <p:spPr>
          <a:xfrm rot="21301277">
            <a:off x="1015857" y="1640935"/>
            <a:ext cx="4838700" cy="4270743"/>
          </a:xfrm>
          <a:prstGeom prst="rect">
            <a:avLst/>
          </a:prstGeom>
        </p:spPr>
      </p:pic>
      <p:pic>
        <p:nvPicPr>
          <p:cNvPr id="7" name="Picture 6">
            <a:extLst>
              <a:ext uri="{FF2B5EF4-FFF2-40B4-BE49-F238E27FC236}">
                <a16:creationId xmlns:a16="http://schemas.microsoft.com/office/drawing/2014/main" id="{48AAB386-024C-4793-99A2-7D4362FE7CE0}"/>
              </a:ext>
            </a:extLst>
          </p:cNvPr>
          <p:cNvPicPr>
            <a:picLocks noChangeAspect="1"/>
          </p:cNvPicPr>
          <p:nvPr/>
        </p:nvPicPr>
        <p:blipFill>
          <a:blip r:embed="rId5"/>
          <a:stretch>
            <a:fillRect/>
          </a:stretch>
        </p:blipFill>
        <p:spPr>
          <a:xfrm rot="472739">
            <a:off x="4014743" y="1699963"/>
            <a:ext cx="4865785" cy="4270743"/>
          </a:xfrm>
          <a:prstGeom prst="rect">
            <a:avLst/>
          </a:prstGeom>
        </p:spPr>
      </p:pic>
      <p:pic>
        <p:nvPicPr>
          <p:cNvPr id="9" name="Picture 8">
            <a:extLst>
              <a:ext uri="{FF2B5EF4-FFF2-40B4-BE49-F238E27FC236}">
                <a16:creationId xmlns:a16="http://schemas.microsoft.com/office/drawing/2014/main" id="{C9C998B9-8605-4720-80C1-E327A4BBA056}"/>
              </a:ext>
            </a:extLst>
          </p:cNvPr>
          <p:cNvPicPr>
            <a:picLocks noChangeAspect="1"/>
          </p:cNvPicPr>
          <p:nvPr/>
        </p:nvPicPr>
        <p:blipFill>
          <a:blip r:embed="rId6"/>
          <a:stretch>
            <a:fillRect/>
          </a:stretch>
        </p:blipFill>
        <p:spPr>
          <a:xfrm rot="21148603">
            <a:off x="6187892" y="1796830"/>
            <a:ext cx="4804252" cy="4243387"/>
          </a:xfrm>
          <a:prstGeom prst="rect">
            <a:avLst/>
          </a:prstGeom>
        </p:spPr>
      </p:pic>
      <p:sp>
        <p:nvSpPr>
          <p:cNvPr id="30" name="Google Shape;228;p28">
            <a:extLst>
              <a:ext uri="{FF2B5EF4-FFF2-40B4-BE49-F238E27FC236}">
                <a16:creationId xmlns:a16="http://schemas.microsoft.com/office/drawing/2014/main" id="{72DD4E8A-17C7-497B-9A96-AFD68CAA59E1}"/>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Evaluation Data </a:t>
            </a:r>
          </a:p>
        </p:txBody>
      </p:sp>
    </p:spTree>
    <p:extLst>
      <p:ext uri="{BB962C8B-B14F-4D97-AF65-F5344CB8AC3E}">
        <p14:creationId xmlns:p14="http://schemas.microsoft.com/office/powerpoint/2010/main" val="10672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13</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A Comprehensive picture of Existing Datasets</a:t>
            </a:r>
            <a:endParaRPr lang="en-US" sz="33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8" name="Group 7">
            <a:extLst>
              <a:ext uri="{FF2B5EF4-FFF2-40B4-BE49-F238E27FC236}">
                <a16:creationId xmlns:a16="http://schemas.microsoft.com/office/drawing/2014/main" id="{79EB2D5D-0A70-4770-B2B5-6CF1B952E44D}"/>
              </a:ext>
            </a:extLst>
          </p:cNvPr>
          <p:cNvGrpSpPr/>
          <p:nvPr/>
        </p:nvGrpSpPr>
        <p:grpSpPr>
          <a:xfrm>
            <a:off x="1132513" y="1691276"/>
            <a:ext cx="5964938" cy="4487668"/>
            <a:chOff x="2993804" y="1202991"/>
            <a:chExt cx="6204389" cy="4848490"/>
          </a:xfrm>
        </p:grpSpPr>
        <p:grpSp>
          <p:nvGrpSpPr>
            <p:cNvPr id="6" name="Group 5">
              <a:extLst>
                <a:ext uri="{FF2B5EF4-FFF2-40B4-BE49-F238E27FC236}">
                  <a16:creationId xmlns:a16="http://schemas.microsoft.com/office/drawing/2014/main" id="{09FC20F1-9F15-4C7D-B8B2-040FF36C3BB0}"/>
                </a:ext>
              </a:extLst>
            </p:cNvPr>
            <p:cNvGrpSpPr/>
            <p:nvPr/>
          </p:nvGrpSpPr>
          <p:grpSpPr>
            <a:xfrm>
              <a:off x="2993804" y="1202991"/>
              <a:ext cx="6204389" cy="4848490"/>
              <a:chOff x="2637859" y="1067678"/>
              <a:chExt cx="6515286" cy="5111266"/>
            </a:xfrm>
          </p:grpSpPr>
          <p:pic>
            <p:nvPicPr>
              <p:cNvPr id="4" name="Picture 3">
                <a:extLst>
                  <a:ext uri="{FF2B5EF4-FFF2-40B4-BE49-F238E27FC236}">
                    <a16:creationId xmlns:a16="http://schemas.microsoft.com/office/drawing/2014/main" id="{2640574A-D9B0-4FFE-B5CE-CF078DFF5B08}"/>
                  </a:ext>
                </a:extLst>
              </p:cNvPr>
              <p:cNvPicPr>
                <a:picLocks noChangeAspect="1"/>
              </p:cNvPicPr>
              <p:nvPr/>
            </p:nvPicPr>
            <p:blipFill>
              <a:blip r:embed="rId4"/>
              <a:stretch>
                <a:fillRect/>
              </a:stretch>
            </p:blipFill>
            <p:spPr>
              <a:xfrm>
                <a:off x="2637859" y="1067678"/>
                <a:ext cx="6515286" cy="5111266"/>
              </a:xfrm>
              <a:prstGeom prst="rect">
                <a:avLst/>
              </a:prstGeom>
            </p:spPr>
          </p:pic>
          <p:sp>
            <p:nvSpPr>
              <p:cNvPr id="5" name="Rectangle 4">
                <a:extLst>
                  <a:ext uri="{FF2B5EF4-FFF2-40B4-BE49-F238E27FC236}">
                    <a16:creationId xmlns:a16="http://schemas.microsoft.com/office/drawing/2014/main" id="{0692210A-F14A-48B9-AE34-3A330296447D}"/>
                  </a:ext>
                </a:extLst>
              </p:cNvPr>
              <p:cNvSpPr/>
              <p:nvPr/>
            </p:nvSpPr>
            <p:spPr>
              <a:xfrm>
                <a:off x="6364224" y="1417320"/>
                <a:ext cx="1216152" cy="1170432"/>
              </a:xfrm>
              <a:prstGeom prst="rect">
                <a:avLst/>
              </a:prstGeom>
              <a:solidFill>
                <a:srgbClr val="B3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Devign</a:t>
                </a:r>
              </a:p>
              <a:p>
                <a:pPr algn="ctr"/>
                <a:r>
                  <a:rPr lang="en-US" dirty="0">
                    <a:solidFill>
                      <a:schemeClr val="tx1"/>
                    </a:solidFill>
                    <a:latin typeface="Times New Roman" panose="02020603050405020304" pitchFamily="18" charset="0"/>
                    <a:cs typeface="Times New Roman" panose="02020603050405020304" pitchFamily="18" charset="0"/>
                  </a:rPr>
                  <a:t>Dataset [1]</a:t>
                </a:r>
              </a:p>
            </p:txBody>
          </p:sp>
        </p:grpSp>
        <p:sp>
          <p:nvSpPr>
            <p:cNvPr id="29" name="Rectangle 28">
              <a:extLst>
                <a:ext uri="{FF2B5EF4-FFF2-40B4-BE49-F238E27FC236}">
                  <a16:creationId xmlns:a16="http://schemas.microsoft.com/office/drawing/2014/main" id="{054964CC-82DE-4169-8501-420023863DC5}"/>
                </a:ext>
              </a:extLst>
            </p:cNvPr>
            <p:cNvSpPr/>
            <p:nvPr/>
          </p:nvSpPr>
          <p:spPr>
            <a:xfrm>
              <a:off x="7828848" y="2779029"/>
              <a:ext cx="1158120" cy="1110259"/>
            </a:xfrm>
            <a:prstGeom prst="rect">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Draper</a:t>
              </a:r>
            </a:p>
            <a:p>
              <a:pPr algn="ctr"/>
              <a:r>
                <a:rPr lang="en-US" dirty="0">
                  <a:solidFill>
                    <a:schemeClr val="tx1"/>
                  </a:solidFill>
                  <a:latin typeface="Times New Roman" panose="02020603050405020304" pitchFamily="18" charset="0"/>
                  <a:cs typeface="Times New Roman" panose="02020603050405020304" pitchFamily="18" charset="0"/>
                </a:rPr>
                <a:t>Dataset [2]</a:t>
              </a:r>
            </a:p>
          </p:txBody>
        </p:sp>
        <p:sp>
          <p:nvSpPr>
            <p:cNvPr id="30" name="Rectangle 29">
              <a:extLst>
                <a:ext uri="{FF2B5EF4-FFF2-40B4-BE49-F238E27FC236}">
                  <a16:creationId xmlns:a16="http://schemas.microsoft.com/office/drawing/2014/main" id="{B2ED5BDA-03BF-4CB5-A0BD-6F08F55122CD}"/>
                </a:ext>
              </a:extLst>
            </p:cNvPr>
            <p:cNvSpPr/>
            <p:nvPr/>
          </p:nvSpPr>
          <p:spPr>
            <a:xfrm>
              <a:off x="4031040" y="4019565"/>
              <a:ext cx="1158120" cy="1110259"/>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SATE-IV</a:t>
              </a:r>
            </a:p>
            <a:p>
              <a:pPr algn="ctr"/>
              <a:r>
                <a:rPr lang="en-US" dirty="0">
                  <a:solidFill>
                    <a:schemeClr val="tx1"/>
                  </a:solidFill>
                  <a:latin typeface="Times New Roman" panose="02020603050405020304" pitchFamily="18" charset="0"/>
                  <a:cs typeface="Times New Roman" panose="02020603050405020304" pitchFamily="18" charset="0"/>
                </a:rPr>
                <a:t>Juliet </a:t>
              </a:r>
            </a:p>
            <a:p>
              <a:pPr algn="ctr"/>
              <a:r>
                <a:rPr lang="en-US" dirty="0">
                  <a:solidFill>
                    <a:schemeClr val="tx1"/>
                  </a:solidFill>
                  <a:latin typeface="Times New Roman" panose="02020603050405020304" pitchFamily="18" charset="0"/>
                  <a:cs typeface="Times New Roman" panose="02020603050405020304" pitchFamily="18" charset="0"/>
                </a:rPr>
                <a:t>[2, 3]</a:t>
              </a:r>
            </a:p>
          </p:txBody>
        </p:sp>
        <p:sp>
          <p:nvSpPr>
            <p:cNvPr id="31" name="Rectangle 30">
              <a:extLst>
                <a:ext uri="{FF2B5EF4-FFF2-40B4-BE49-F238E27FC236}">
                  <a16:creationId xmlns:a16="http://schemas.microsoft.com/office/drawing/2014/main" id="{538F42AE-ACDE-426C-9B53-147A0636ED0C}"/>
                </a:ext>
              </a:extLst>
            </p:cNvPr>
            <p:cNvSpPr/>
            <p:nvPr/>
          </p:nvSpPr>
          <p:spPr>
            <a:xfrm>
              <a:off x="5280720" y="4019565"/>
              <a:ext cx="1158120" cy="1110259"/>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NVD*</a:t>
              </a:r>
            </a:p>
            <a:p>
              <a:pPr algn="ctr"/>
              <a:r>
                <a:rPr lang="en-US" dirty="0">
                  <a:solidFill>
                    <a:schemeClr val="tx1"/>
                  </a:solidFill>
                  <a:latin typeface="Times New Roman" panose="02020603050405020304" pitchFamily="18" charset="0"/>
                  <a:cs typeface="Times New Roman" panose="02020603050405020304" pitchFamily="18" charset="0"/>
                </a:rPr>
                <a:t>SARD</a:t>
              </a:r>
              <a:r>
                <a:rPr lang="en-US" sz="1100"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latin typeface="Times New Roman" panose="02020603050405020304" pitchFamily="18" charset="0"/>
                  <a:cs typeface="Times New Roman" panose="02020603050405020304" pitchFamily="18" charset="0"/>
                </a:rPr>
                <a:t> </a:t>
              </a:r>
            </a:p>
            <a:p>
              <a:pPr algn="ctr"/>
              <a:r>
                <a:rPr lang="en-US" dirty="0">
                  <a:solidFill>
                    <a:schemeClr val="tx1"/>
                  </a:solidFill>
                  <a:latin typeface="Times New Roman" panose="02020603050405020304" pitchFamily="18" charset="0"/>
                  <a:cs typeface="Times New Roman" panose="02020603050405020304" pitchFamily="18" charset="0"/>
                </a:rPr>
                <a:t>[3, 4]</a:t>
              </a:r>
            </a:p>
          </p:txBody>
        </p:sp>
      </p:grpSp>
      <p:sp>
        <p:nvSpPr>
          <p:cNvPr id="9" name="TextBox 8">
            <a:extLst>
              <a:ext uri="{FF2B5EF4-FFF2-40B4-BE49-F238E27FC236}">
                <a16:creationId xmlns:a16="http://schemas.microsoft.com/office/drawing/2014/main" id="{8A650E2D-E1B5-42D3-8AD0-CF0EE5F1596E}"/>
              </a:ext>
            </a:extLst>
          </p:cNvPr>
          <p:cNvSpPr txBox="1"/>
          <p:nvPr/>
        </p:nvSpPr>
        <p:spPr>
          <a:xfrm>
            <a:off x="7097451" y="2707679"/>
            <a:ext cx="4489302" cy="2308324"/>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[1] Devign – Zhou et. al. </a:t>
            </a:r>
            <a:r>
              <a:rPr lang="en-US" dirty="0" err="1">
                <a:latin typeface="Courier New" panose="02070309020205020404" pitchFamily="49" charset="0"/>
                <a:cs typeface="Courier New" panose="02070309020205020404" pitchFamily="49" charset="0"/>
              </a:rPr>
              <a:t>NeurIPS</a:t>
            </a:r>
            <a:r>
              <a:rPr lang="en-US" dirty="0">
                <a:latin typeface="Courier New" panose="02070309020205020404" pitchFamily="49" charset="0"/>
                <a:cs typeface="Courier New" panose="02070309020205020404" pitchFamily="49" charset="0"/>
              </a:rPr>
              <a:t> – 2019</a:t>
            </a:r>
          </a:p>
          <a:p>
            <a:r>
              <a:rPr lang="en-US" dirty="0">
                <a:latin typeface="Courier New" panose="02070309020205020404" pitchFamily="49" charset="0"/>
                <a:cs typeface="Courier New" panose="02070309020205020404" pitchFamily="49" charset="0"/>
              </a:rPr>
              <a:t>[2] Russell et. al. – ICMLA 2018</a:t>
            </a:r>
          </a:p>
          <a:p>
            <a:r>
              <a:rPr lang="en-US" dirty="0">
                <a:latin typeface="Courier New" panose="02070309020205020404" pitchFamily="49" charset="0"/>
                <a:cs typeface="Courier New" panose="02070309020205020404" pitchFamily="49" charset="0"/>
              </a:rPr>
              <a:t>[3] VulDeePecker – Li et. al. – NDSS 2018</a:t>
            </a:r>
          </a:p>
          <a:p>
            <a:r>
              <a:rPr lang="en-US" dirty="0">
                <a:latin typeface="Courier New" panose="02070309020205020404" pitchFamily="49" charset="0"/>
                <a:cs typeface="Courier New" panose="02070309020205020404" pitchFamily="49" charset="0"/>
              </a:rPr>
              <a:t>[4] SySeVR – Li et. al. IEEE TDSC 2021 </a:t>
            </a:r>
          </a:p>
        </p:txBody>
      </p:sp>
    </p:spTree>
    <p:extLst>
      <p:ext uri="{BB962C8B-B14F-4D97-AF65-F5344CB8AC3E}">
        <p14:creationId xmlns:p14="http://schemas.microsoft.com/office/powerpoint/2010/main" val="2957073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14</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Existing Dataset – Lessons we Learned!</a:t>
            </a:r>
          </a:p>
        </p:txBody>
      </p:sp>
      <p:sp>
        <p:nvSpPr>
          <p:cNvPr id="5" name="TextBox 4">
            <a:extLst>
              <a:ext uri="{FF2B5EF4-FFF2-40B4-BE49-F238E27FC236}">
                <a16:creationId xmlns:a16="http://schemas.microsoft.com/office/drawing/2014/main" id="{EAE37334-0B45-4CC2-867B-4485EA82F837}"/>
              </a:ext>
            </a:extLst>
          </p:cNvPr>
          <p:cNvSpPr txBox="1"/>
          <p:nvPr/>
        </p:nvSpPr>
        <p:spPr>
          <a:xfrm flipH="1">
            <a:off x="866774" y="1285297"/>
            <a:ext cx="10458450" cy="4893647"/>
          </a:xfrm>
          <a:prstGeom prst="rect">
            <a:avLst/>
          </a:prstGeom>
          <a:noFill/>
        </p:spPr>
        <p:txBody>
          <a:bodyPr wrap="square" rtlCol="0">
            <a:spAutoFit/>
          </a:bodyPr>
          <a:lstStyle/>
          <a:p>
            <a:pPr marL="342900" indent="-342900">
              <a:buAutoNum type="arabicPeriod"/>
            </a:pPr>
            <a:r>
              <a:rPr lang="en-US" sz="2400" dirty="0">
                <a:latin typeface="Times New Roman" panose="02020603050405020304" pitchFamily="18" charset="0"/>
                <a:cs typeface="Times New Roman" panose="02020603050405020304" pitchFamily="18" charset="0"/>
              </a:rPr>
              <a:t>Deep Learning tools for “Real World Vulnerability” detection should learn from real world data.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Tools trained on “Isolated” vulnerable code may only detect “Isolated” vulnerable code, which is often impractical.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To be practical, real world vulnerabilities should be “Annotated” by real human being. Tools built on automated annotators may only learn the annotators algorithm.</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Evaluation data should closely resemble the real evaluation setting of the developers, every tools and technique should be evaluated on highly imbalanced dataset. </a:t>
            </a:r>
          </a:p>
        </p:txBody>
      </p:sp>
    </p:spTree>
    <p:extLst>
      <p:ext uri="{BB962C8B-B14F-4D97-AF65-F5344CB8AC3E}">
        <p14:creationId xmlns:p14="http://schemas.microsoft.com/office/powerpoint/2010/main" val="80343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15</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How we collected ReVeal Data</a:t>
            </a:r>
          </a:p>
        </p:txBody>
      </p:sp>
      <p:grpSp>
        <p:nvGrpSpPr>
          <p:cNvPr id="7" name="Group 6">
            <a:extLst>
              <a:ext uri="{FF2B5EF4-FFF2-40B4-BE49-F238E27FC236}">
                <a16:creationId xmlns:a16="http://schemas.microsoft.com/office/drawing/2014/main" id="{E34C7A1C-E133-4244-95DC-79503DB6BA85}"/>
              </a:ext>
            </a:extLst>
          </p:cNvPr>
          <p:cNvGrpSpPr/>
          <p:nvPr/>
        </p:nvGrpSpPr>
        <p:grpSpPr>
          <a:xfrm>
            <a:off x="5161881" y="1027436"/>
            <a:ext cx="1979583" cy="1516875"/>
            <a:chOff x="1350564" y="1362106"/>
            <a:chExt cx="1485369" cy="1320910"/>
          </a:xfrm>
        </p:grpSpPr>
        <p:pic>
          <p:nvPicPr>
            <p:cNvPr id="15" name="Picture 16" descr="Top 10 Manual Testing Tools For 2019 | Testbytes">
              <a:extLst>
                <a:ext uri="{FF2B5EF4-FFF2-40B4-BE49-F238E27FC236}">
                  <a16:creationId xmlns:a16="http://schemas.microsoft.com/office/drawing/2014/main" id="{00B855D7-6490-41EB-9E9D-98E912DB2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564" y="1792397"/>
              <a:ext cx="1485369" cy="890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Jira Logo transparent PNG - StickPNG">
              <a:extLst>
                <a:ext uri="{FF2B5EF4-FFF2-40B4-BE49-F238E27FC236}">
                  <a16:creationId xmlns:a16="http://schemas.microsoft.com/office/drawing/2014/main" id="{D152DA78-C3C7-4D88-BB2D-16BCCBFF66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2597" y="1362106"/>
              <a:ext cx="1021303" cy="4302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867248F6-0BA5-4F83-9BD7-8B1A7557E907}"/>
              </a:ext>
            </a:extLst>
          </p:cNvPr>
          <p:cNvGrpSpPr/>
          <p:nvPr/>
        </p:nvGrpSpPr>
        <p:grpSpPr>
          <a:xfrm>
            <a:off x="2380935" y="2304027"/>
            <a:ext cx="2797301" cy="3086228"/>
            <a:chOff x="2380935" y="2304027"/>
            <a:chExt cx="2797301" cy="3086228"/>
          </a:xfrm>
        </p:grpSpPr>
        <p:pic>
          <p:nvPicPr>
            <p:cNvPr id="12" name="Picture 11">
              <a:extLst>
                <a:ext uri="{FF2B5EF4-FFF2-40B4-BE49-F238E27FC236}">
                  <a16:creationId xmlns:a16="http://schemas.microsoft.com/office/drawing/2014/main" id="{63EB1127-5F84-4861-BCA7-D71153EE5366}"/>
                </a:ext>
              </a:extLst>
            </p:cNvPr>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7200"/>
                      </a14:imgEffect>
                    </a14:imgLayer>
                  </a14:imgProps>
                </a:ext>
              </a:extLst>
            </a:blip>
            <a:srcRect l="1" r="47685"/>
            <a:stretch/>
          </p:blipFill>
          <p:spPr>
            <a:xfrm>
              <a:off x="2380935" y="2847191"/>
              <a:ext cx="2727389" cy="2543064"/>
            </a:xfrm>
            <a:prstGeom prst="rect">
              <a:avLst/>
            </a:prstGeom>
          </p:spPr>
        </p:pic>
        <p:sp>
          <p:nvSpPr>
            <p:cNvPr id="14" name="Arrow: Left 13">
              <a:extLst>
                <a:ext uri="{FF2B5EF4-FFF2-40B4-BE49-F238E27FC236}">
                  <a16:creationId xmlns:a16="http://schemas.microsoft.com/office/drawing/2014/main" id="{0DC92B24-5E4A-4C1A-B6FB-153B5D1D9A33}"/>
                </a:ext>
              </a:extLst>
            </p:cNvPr>
            <p:cNvSpPr/>
            <p:nvPr/>
          </p:nvSpPr>
          <p:spPr>
            <a:xfrm rot="19051302">
              <a:off x="4254692" y="2304027"/>
              <a:ext cx="923544" cy="310508"/>
            </a:xfrm>
            <a:prstGeom prst="leftArrow">
              <a:avLst>
                <a:gd name="adj1" fmla="val 44306"/>
                <a:gd name="adj2" fmla="val 77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D7F62289-F4FC-4451-816A-47D3C7837A78}"/>
              </a:ext>
            </a:extLst>
          </p:cNvPr>
          <p:cNvGrpSpPr/>
          <p:nvPr/>
        </p:nvGrpSpPr>
        <p:grpSpPr>
          <a:xfrm>
            <a:off x="5237633" y="2470115"/>
            <a:ext cx="5587824" cy="3550435"/>
            <a:chOff x="5237633" y="2470115"/>
            <a:chExt cx="5587824" cy="3550435"/>
          </a:xfrm>
        </p:grpSpPr>
        <p:pic>
          <p:nvPicPr>
            <p:cNvPr id="3" name="Picture 2">
              <a:extLst>
                <a:ext uri="{FF2B5EF4-FFF2-40B4-BE49-F238E27FC236}">
                  <a16:creationId xmlns:a16="http://schemas.microsoft.com/office/drawing/2014/main" id="{ACA21404-3848-4851-BAF8-76EEA3A01EC1}"/>
                </a:ext>
              </a:extLst>
            </p:cNvPr>
            <p:cNvPicPr>
              <a:picLocks noChangeAspect="1"/>
            </p:cNvPicPr>
            <p:nvPr/>
          </p:nvPicPr>
          <p:blipFill>
            <a:blip r:embed="rId8"/>
            <a:stretch>
              <a:fillRect/>
            </a:stretch>
          </p:blipFill>
          <p:spPr>
            <a:xfrm>
              <a:off x="6297986" y="2470115"/>
              <a:ext cx="4527471" cy="3550435"/>
            </a:xfrm>
            <a:prstGeom prst="rect">
              <a:avLst/>
            </a:prstGeom>
          </p:spPr>
        </p:pic>
        <p:sp>
          <p:nvSpPr>
            <p:cNvPr id="24" name="Arrow: Left 23">
              <a:extLst>
                <a:ext uri="{FF2B5EF4-FFF2-40B4-BE49-F238E27FC236}">
                  <a16:creationId xmlns:a16="http://schemas.microsoft.com/office/drawing/2014/main" id="{370F8F05-2E6B-4374-BA78-D69F11A4F697}"/>
                </a:ext>
              </a:extLst>
            </p:cNvPr>
            <p:cNvSpPr/>
            <p:nvPr/>
          </p:nvSpPr>
          <p:spPr>
            <a:xfrm rot="10800000">
              <a:off x="5237633" y="3709100"/>
              <a:ext cx="923544" cy="310508"/>
            </a:xfrm>
            <a:prstGeom prst="leftArrow">
              <a:avLst>
                <a:gd name="adj1" fmla="val 44306"/>
                <a:gd name="adj2" fmla="val 77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312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16</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How we collected ReVeal Data</a:t>
            </a:r>
          </a:p>
        </p:txBody>
      </p:sp>
      <p:pic>
        <p:nvPicPr>
          <p:cNvPr id="3" name="Picture 2">
            <a:extLst>
              <a:ext uri="{FF2B5EF4-FFF2-40B4-BE49-F238E27FC236}">
                <a16:creationId xmlns:a16="http://schemas.microsoft.com/office/drawing/2014/main" id="{ACA21404-3848-4851-BAF8-76EEA3A01EC1}"/>
              </a:ext>
            </a:extLst>
          </p:cNvPr>
          <p:cNvPicPr>
            <a:picLocks noChangeAspect="1"/>
          </p:cNvPicPr>
          <p:nvPr/>
        </p:nvPicPr>
        <p:blipFill>
          <a:blip r:embed="rId4"/>
          <a:stretch>
            <a:fillRect/>
          </a:stretch>
        </p:blipFill>
        <p:spPr>
          <a:xfrm>
            <a:off x="6411109" y="2628509"/>
            <a:ext cx="3373254" cy="2645300"/>
          </a:xfrm>
          <a:prstGeom prst="rect">
            <a:avLst/>
          </a:prstGeom>
        </p:spPr>
      </p:pic>
      <p:grpSp>
        <p:nvGrpSpPr>
          <p:cNvPr id="7" name="Group 6">
            <a:extLst>
              <a:ext uri="{FF2B5EF4-FFF2-40B4-BE49-F238E27FC236}">
                <a16:creationId xmlns:a16="http://schemas.microsoft.com/office/drawing/2014/main" id="{E34C7A1C-E133-4244-95DC-79503DB6BA85}"/>
              </a:ext>
            </a:extLst>
          </p:cNvPr>
          <p:cNvGrpSpPr/>
          <p:nvPr/>
        </p:nvGrpSpPr>
        <p:grpSpPr>
          <a:xfrm>
            <a:off x="5161881" y="1027436"/>
            <a:ext cx="1979583" cy="1516875"/>
            <a:chOff x="1350564" y="1362106"/>
            <a:chExt cx="1485369" cy="1320910"/>
          </a:xfrm>
        </p:grpSpPr>
        <p:pic>
          <p:nvPicPr>
            <p:cNvPr id="15" name="Picture 16" descr="Top 10 Manual Testing Tools For 2019 | Testbytes">
              <a:extLst>
                <a:ext uri="{FF2B5EF4-FFF2-40B4-BE49-F238E27FC236}">
                  <a16:creationId xmlns:a16="http://schemas.microsoft.com/office/drawing/2014/main" id="{00B855D7-6490-41EB-9E9D-98E912DB2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0564" y="1792397"/>
              <a:ext cx="1485369" cy="8906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Jira Logo transparent PNG - StickPNG">
              <a:extLst>
                <a:ext uri="{FF2B5EF4-FFF2-40B4-BE49-F238E27FC236}">
                  <a16:creationId xmlns:a16="http://schemas.microsoft.com/office/drawing/2014/main" id="{D152DA78-C3C7-4D88-BB2D-16BCCBFF66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2597" y="1362106"/>
              <a:ext cx="1021303" cy="430291"/>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63EB1127-5F84-4861-BCA7-D71153EE5366}"/>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7200"/>
                    </a14:imgEffect>
                  </a14:imgLayer>
                </a14:imgProps>
              </a:ext>
            </a:extLst>
          </a:blip>
          <a:srcRect l="1" r="47685"/>
          <a:stretch/>
        </p:blipFill>
        <p:spPr>
          <a:xfrm>
            <a:off x="2380935" y="2847191"/>
            <a:ext cx="2727389" cy="2543064"/>
          </a:xfrm>
          <a:prstGeom prst="rect">
            <a:avLst/>
          </a:prstGeom>
        </p:spPr>
      </p:pic>
      <p:sp>
        <p:nvSpPr>
          <p:cNvPr id="14" name="Arrow: Left 13">
            <a:extLst>
              <a:ext uri="{FF2B5EF4-FFF2-40B4-BE49-F238E27FC236}">
                <a16:creationId xmlns:a16="http://schemas.microsoft.com/office/drawing/2014/main" id="{0DC92B24-5E4A-4C1A-B6FB-153B5D1D9A33}"/>
              </a:ext>
            </a:extLst>
          </p:cNvPr>
          <p:cNvSpPr/>
          <p:nvPr/>
        </p:nvSpPr>
        <p:spPr>
          <a:xfrm rot="19051302">
            <a:off x="4254692" y="2304027"/>
            <a:ext cx="923544" cy="310508"/>
          </a:xfrm>
          <a:prstGeom prst="leftArrow">
            <a:avLst>
              <a:gd name="adj1" fmla="val 44306"/>
              <a:gd name="adj2" fmla="val 77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370F8F05-2E6B-4374-BA78-D69F11A4F697}"/>
              </a:ext>
            </a:extLst>
          </p:cNvPr>
          <p:cNvSpPr/>
          <p:nvPr/>
        </p:nvSpPr>
        <p:spPr>
          <a:xfrm rot="10800000">
            <a:off x="5237633" y="3709100"/>
            <a:ext cx="923544" cy="310508"/>
          </a:xfrm>
          <a:prstGeom prst="leftArrow">
            <a:avLst>
              <a:gd name="adj1" fmla="val 44306"/>
              <a:gd name="adj2" fmla="val 779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8D7ED58-1CC6-49AD-84C2-E6FE459495AE}"/>
              </a:ext>
            </a:extLst>
          </p:cNvPr>
          <p:cNvPicPr>
            <a:picLocks noChangeAspect="1"/>
          </p:cNvPicPr>
          <p:nvPr/>
        </p:nvPicPr>
        <p:blipFill>
          <a:blip r:embed="rId4"/>
          <a:stretch>
            <a:fillRect/>
          </a:stretch>
        </p:blipFill>
        <p:spPr>
          <a:xfrm>
            <a:off x="6297986" y="2470115"/>
            <a:ext cx="4527471" cy="3550435"/>
          </a:xfrm>
          <a:prstGeom prst="rect">
            <a:avLst/>
          </a:prstGeom>
        </p:spPr>
      </p:pic>
      <p:pic>
        <p:nvPicPr>
          <p:cNvPr id="25" name="Picture 24">
            <a:extLst>
              <a:ext uri="{FF2B5EF4-FFF2-40B4-BE49-F238E27FC236}">
                <a16:creationId xmlns:a16="http://schemas.microsoft.com/office/drawing/2014/main" id="{B6CADDBB-5B34-46C8-B9A6-3D41EA05DDE1}"/>
              </a:ext>
            </a:extLst>
          </p:cNvPr>
          <p:cNvPicPr>
            <a:picLocks noChangeAspect="1"/>
          </p:cNvPicPr>
          <p:nvPr/>
        </p:nvPicPr>
        <p:blipFill>
          <a:blip r:embed="rId9"/>
          <a:stretch>
            <a:fillRect/>
          </a:stretch>
        </p:blipFill>
        <p:spPr>
          <a:xfrm>
            <a:off x="3509828" y="2365029"/>
            <a:ext cx="5296467" cy="2426427"/>
          </a:xfrm>
          <a:prstGeom prst="rect">
            <a:avLst/>
          </a:prstGeom>
        </p:spPr>
      </p:pic>
    </p:spTree>
    <p:extLst>
      <p:ext uri="{BB962C8B-B14F-4D97-AF65-F5344CB8AC3E}">
        <p14:creationId xmlns:p14="http://schemas.microsoft.com/office/powerpoint/2010/main" val="2357625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17</a:t>
            </a:fld>
            <a:endParaRPr lang="en-US"/>
          </a:p>
        </p:txBody>
      </p:sp>
      <p:graphicFrame>
        <p:nvGraphicFramePr>
          <p:cNvPr id="7" name="Diagram 6">
            <a:extLst>
              <a:ext uri="{FF2B5EF4-FFF2-40B4-BE49-F238E27FC236}">
                <a16:creationId xmlns:a16="http://schemas.microsoft.com/office/drawing/2014/main" id="{72470DF2-8633-4E26-9CBD-0846B9701919}"/>
              </a:ext>
            </a:extLst>
          </p:cNvPr>
          <p:cNvGraphicFramePr/>
          <p:nvPr>
            <p:extLst>
              <p:ext uri="{D42A27DB-BD31-4B8C-83A1-F6EECF244321}">
                <p14:modId xmlns:p14="http://schemas.microsoft.com/office/powerpoint/2010/main" val="413790347"/>
              </p:ext>
            </p:extLst>
          </p:nvPr>
        </p:nvGraphicFramePr>
        <p:xfrm>
          <a:off x="2031998" y="417914"/>
          <a:ext cx="8456169" cy="5635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Google Shape;228;p28">
            <a:extLst>
              <a:ext uri="{FF2B5EF4-FFF2-40B4-BE49-F238E27FC236}">
                <a16:creationId xmlns:a16="http://schemas.microsoft.com/office/drawing/2014/main" id="{6164F076-3944-406D-811B-8D1D0DC67FF4}"/>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Existing Approaches</a:t>
            </a:r>
          </a:p>
        </p:txBody>
      </p:sp>
    </p:spTree>
    <p:extLst>
      <p:ext uri="{BB962C8B-B14F-4D97-AF65-F5344CB8AC3E}">
        <p14:creationId xmlns:p14="http://schemas.microsoft.com/office/powerpoint/2010/main" val="3469603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Choice of Models</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18</a:t>
            </a:fld>
            <a:endParaRPr lang="en-US"/>
          </a:p>
        </p:txBody>
      </p:sp>
      <p:pic>
        <p:nvPicPr>
          <p:cNvPr id="9" name="Picture 8">
            <a:extLst>
              <a:ext uri="{FF2B5EF4-FFF2-40B4-BE49-F238E27FC236}">
                <a16:creationId xmlns:a16="http://schemas.microsoft.com/office/drawing/2014/main" id="{23833C89-1A44-4352-89A6-A1754AC410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9511" y="1380744"/>
            <a:ext cx="5694942" cy="2715768"/>
          </a:xfrm>
          <a:prstGeom prst="rect">
            <a:avLst/>
          </a:prstGeom>
        </p:spPr>
      </p:pic>
      <p:grpSp>
        <p:nvGrpSpPr>
          <p:cNvPr id="23" name="Group 22">
            <a:extLst>
              <a:ext uri="{FF2B5EF4-FFF2-40B4-BE49-F238E27FC236}">
                <a16:creationId xmlns:a16="http://schemas.microsoft.com/office/drawing/2014/main" id="{B562F15A-5D76-4378-8DA0-7657A50E3F22}"/>
              </a:ext>
            </a:extLst>
          </p:cNvPr>
          <p:cNvGrpSpPr/>
          <p:nvPr/>
        </p:nvGrpSpPr>
        <p:grpSpPr>
          <a:xfrm>
            <a:off x="6095999" y="2130417"/>
            <a:ext cx="2218600" cy="1676024"/>
            <a:chOff x="5733218" y="2075553"/>
            <a:chExt cx="2218600" cy="1676024"/>
          </a:xfrm>
        </p:grpSpPr>
        <p:pic>
          <p:nvPicPr>
            <p:cNvPr id="18" name="Picture 17">
              <a:extLst>
                <a:ext uri="{FF2B5EF4-FFF2-40B4-BE49-F238E27FC236}">
                  <a16:creationId xmlns:a16="http://schemas.microsoft.com/office/drawing/2014/main" id="{BF370B9F-B748-4123-BFEB-F2E51B41C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3218" y="2075553"/>
              <a:ext cx="1213229" cy="1676024"/>
            </a:xfrm>
            <a:prstGeom prst="rect">
              <a:avLst/>
            </a:prstGeom>
          </p:spPr>
        </p:pic>
        <p:sp>
          <p:nvSpPr>
            <p:cNvPr id="20" name="Arrow: Bent 19">
              <a:extLst>
                <a:ext uri="{FF2B5EF4-FFF2-40B4-BE49-F238E27FC236}">
                  <a16:creationId xmlns:a16="http://schemas.microsoft.com/office/drawing/2014/main" id="{13B35570-261A-4953-B661-F8B615A981DB}"/>
                </a:ext>
              </a:extLst>
            </p:cNvPr>
            <p:cNvSpPr/>
            <p:nvPr/>
          </p:nvSpPr>
          <p:spPr>
            <a:xfrm flipH="1">
              <a:off x="7028274" y="2754880"/>
              <a:ext cx="923544" cy="996697"/>
            </a:xfrm>
            <a:prstGeom prst="bentArrow">
              <a:avLst>
                <a:gd name="adj1" fmla="val 25000"/>
                <a:gd name="adj2" fmla="val 2454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663206D8-C25A-4407-9D55-1694687A2C59}"/>
              </a:ext>
            </a:extLst>
          </p:cNvPr>
          <p:cNvGrpSpPr/>
          <p:nvPr/>
        </p:nvGrpSpPr>
        <p:grpSpPr>
          <a:xfrm>
            <a:off x="4646769" y="3886201"/>
            <a:ext cx="6412115" cy="2161222"/>
            <a:chOff x="4334202" y="3840481"/>
            <a:chExt cx="6412115" cy="2161222"/>
          </a:xfrm>
        </p:grpSpPr>
        <p:pic>
          <p:nvPicPr>
            <p:cNvPr id="15" name="Picture 14">
              <a:extLst>
                <a:ext uri="{FF2B5EF4-FFF2-40B4-BE49-F238E27FC236}">
                  <a16:creationId xmlns:a16="http://schemas.microsoft.com/office/drawing/2014/main" id="{D53CCE77-8F4E-4EDB-8C33-B5E7185C0AC6}"/>
                </a:ext>
              </a:extLst>
            </p:cNvPr>
            <p:cNvPicPr>
              <a:picLocks noChangeAspect="1"/>
            </p:cNvPicPr>
            <p:nvPr/>
          </p:nvPicPr>
          <p:blipFill>
            <a:blip r:embed="rId6"/>
            <a:stretch>
              <a:fillRect/>
            </a:stretch>
          </p:blipFill>
          <p:spPr>
            <a:xfrm>
              <a:off x="5501069" y="3840481"/>
              <a:ext cx="4530938" cy="2161222"/>
            </a:xfrm>
            <a:prstGeom prst="rect">
              <a:avLst/>
            </a:prstGeom>
          </p:spPr>
        </p:pic>
        <p:sp>
          <p:nvSpPr>
            <p:cNvPr id="16" name="Arrow: Bent 15">
              <a:extLst>
                <a:ext uri="{FF2B5EF4-FFF2-40B4-BE49-F238E27FC236}">
                  <a16:creationId xmlns:a16="http://schemas.microsoft.com/office/drawing/2014/main" id="{50920F38-2231-4C78-8458-EA820B50F855}"/>
                </a:ext>
              </a:extLst>
            </p:cNvPr>
            <p:cNvSpPr/>
            <p:nvPr/>
          </p:nvSpPr>
          <p:spPr>
            <a:xfrm rot="10800000" flipH="1">
              <a:off x="4334202" y="4041648"/>
              <a:ext cx="923544" cy="996697"/>
            </a:xfrm>
            <a:prstGeom prst="bentArrow">
              <a:avLst>
                <a:gd name="adj1" fmla="val 25000"/>
                <a:gd name="adj2" fmla="val 24541"/>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a:extLst>
                <a:ext uri="{FF2B5EF4-FFF2-40B4-BE49-F238E27FC236}">
                  <a16:creationId xmlns:a16="http://schemas.microsoft.com/office/drawing/2014/main" id="{44586ECA-56EA-449A-A02C-E931BAD71FC1}"/>
                </a:ext>
              </a:extLst>
            </p:cNvPr>
            <p:cNvSpPr txBox="1"/>
            <p:nvPr/>
          </p:nvSpPr>
          <p:spPr>
            <a:xfrm>
              <a:off x="9109541" y="4672418"/>
              <a:ext cx="1636776" cy="646331"/>
            </a:xfrm>
            <a:prstGeom prst="rect">
              <a:avLst/>
            </a:prstGeom>
            <a:solidFill>
              <a:schemeClr val="bg1"/>
            </a:solidFill>
          </p:spPr>
          <p:txBody>
            <a:bodyPr wrap="square" rtlCol="0">
              <a:spAutoFit/>
            </a:bodyPr>
            <a:lstStyle/>
            <a:p>
              <a:r>
                <a:rPr lang="en-US" dirty="0"/>
                <a:t>Russell et. al.</a:t>
              </a:r>
            </a:p>
            <a:p>
              <a:endParaRPr lang="en-US" dirty="0"/>
            </a:p>
          </p:txBody>
        </p:sp>
      </p:grpSp>
    </p:spTree>
    <p:extLst>
      <p:ext uri="{BB962C8B-B14F-4D97-AF65-F5344CB8AC3E}">
        <p14:creationId xmlns:p14="http://schemas.microsoft.com/office/powerpoint/2010/main" val="243655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right)">
                                      <p:cBhvr>
                                        <p:cTn id="12"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F0919F-6253-4763-B1A9-3ADF9B5E8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587" y="1079932"/>
            <a:ext cx="5865549" cy="2797124"/>
          </a:xfrm>
          <a:prstGeom prst="rect">
            <a:avLst/>
          </a:prstGeom>
          <a:ln>
            <a:solidFill>
              <a:schemeClr val="tx1"/>
            </a:solidFill>
          </a:ln>
        </p:spPr>
      </p:pic>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Choice of Models</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19</a:t>
            </a:fld>
            <a:endParaRPr lang="en-US" dirty="0"/>
          </a:p>
        </p:txBody>
      </p:sp>
      <p:pic>
        <p:nvPicPr>
          <p:cNvPr id="13" name="Picture 12">
            <a:extLst>
              <a:ext uri="{FF2B5EF4-FFF2-40B4-BE49-F238E27FC236}">
                <a16:creationId xmlns:a16="http://schemas.microsoft.com/office/drawing/2014/main" id="{B049DB09-AA7D-4D06-A5D8-D301404752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279" y="3246120"/>
            <a:ext cx="6159060" cy="2932825"/>
          </a:xfrm>
          <a:prstGeom prst="rect">
            <a:avLst/>
          </a:prstGeom>
          <a:ln>
            <a:solidFill>
              <a:schemeClr val="tx1"/>
            </a:solidFill>
          </a:ln>
        </p:spPr>
      </p:pic>
    </p:spTree>
    <p:extLst>
      <p:ext uri="{BB962C8B-B14F-4D97-AF65-F5344CB8AC3E}">
        <p14:creationId xmlns:p14="http://schemas.microsoft.com/office/powerpoint/2010/main" val="1230382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EA959D-5AB9-45D5-B757-D9E078D1E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057" y="2960921"/>
            <a:ext cx="6967173" cy="3322460"/>
          </a:xfrm>
          <a:prstGeom prst="rect">
            <a:avLst/>
          </a:prstGeom>
        </p:spPr>
      </p:pic>
      <p:pic>
        <p:nvPicPr>
          <p:cNvPr id="6" name="Picture 5">
            <a:extLst>
              <a:ext uri="{FF2B5EF4-FFF2-40B4-BE49-F238E27FC236}">
                <a16:creationId xmlns:a16="http://schemas.microsoft.com/office/drawing/2014/main" id="{06892942-2064-4C3A-9864-538270422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2057" y="2960921"/>
            <a:ext cx="6967173" cy="3322460"/>
          </a:xfrm>
          <a:prstGeom prst="rect">
            <a:avLst/>
          </a:prstGeom>
        </p:spPr>
      </p:pic>
      <p:pic>
        <p:nvPicPr>
          <p:cNvPr id="7" name="Picture 6">
            <a:extLst>
              <a:ext uri="{FF2B5EF4-FFF2-40B4-BE49-F238E27FC236}">
                <a16:creationId xmlns:a16="http://schemas.microsoft.com/office/drawing/2014/main" id="{4A3200AE-843C-4C4F-A630-DB6DFEFF25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2058" y="2960921"/>
            <a:ext cx="6967173" cy="3322460"/>
          </a:xfrm>
          <a:prstGeom prst="rect">
            <a:avLst/>
          </a:prstGeom>
        </p:spPr>
      </p:pic>
      <p:sp>
        <p:nvSpPr>
          <p:cNvPr id="4" name="Slide Number Placeholder 3">
            <a:extLst>
              <a:ext uri="{FF2B5EF4-FFF2-40B4-BE49-F238E27FC236}">
                <a16:creationId xmlns:a16="http://schemas.microsoft.com/office/drawing/2014/main" id="{1EB8929E-817E-45A8-BA1C-BB24DFFDC617}"/>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a:t>
            </a:fld>
            <a:endParaRPr lang="en-US"/>
          </a:p>
        </p:txBody>
      </p:sp>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Source Code Vulnerability</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D4CD491-AA9E-4B7F-B85B-797434A4A884}"/>
              </a:ext>
            </a:extLst>
          </p:cNvPr>
          <p:cNvSpPr txBox="1"/>
          <p:nvPr/>
        </p:nvSpPr>
        <p:spPr>
          <a:xfrm flipH="1">
            <a:off x="1024345" y="1074282"/>
            <a:ext cx="10143309" cy="1785104"/>
          </a:xfrm>
          <a:prstGeom prst="rect">
            <a:avLst/>
          </a:prstGeom>
          <a:noFill/>
        </p:spPr>
        <p:txBody>
          <a:bodyPr wrap="square" rtlCol="0">
            <a:spAutoFit/>
          </a:bodyPr>
          <a:lstStyle/>
          <a:p>
            <a:pPr marL="342900" indent="-342900">
              <a:buAutoNum type="arabicPeriod"/>
            </a:pPr>
            <a:r>
              <a:rPr lang="en-US" sz="2200" dirty="0">
                <a:latin typeface="Times New Roman" panose="02020603050405020304" pitchFamily="18" charset="0"/>
                <a:cs typeface="Times New Roman" panose="02020603050405020304" pitchFamily="18" charset="0"/>
              </a:rPr>
              <a:t>F</a:t>
            </a:r>
            <a:r>
              <a:rPr lang="en-US" sz="2200" b="0" i="0" dirty="0">
                <a:effectLst/>
                <a:latin typeface="Times New Roman" panose="02020603050405020304" pitchFamily="18" charset="0"/>
                <a:cs typeface="Times New Roman" panose="02020603050405020304" pitchFamily="18" charset="0"/>
              </a:rPr>
              <a:t>laws in the code that creates a potential risk of compromising security. </a:t>
            </a:r>
          </a:p>
          <a:p>
            <a:pPr marL="342900" indent="-342900">
              <a:buAutoNum type="arabicPeriod"/>
            </a:pPr>
            <a:r>
              <a:rPr lang="en-US" sz="2200" b="0" i="0" dirty="0">
                <a:effectLst/>
                <a:latin typeface="Times New Roman" panose="02020603050405020304" pitchFamily="18" charset="0"/>
                <a:cs typeface="Times New Roman" panose="02020603050405020304" pitchFamily="18" charset="0"/>
              </a:rPr>
              <a:t>Could allow hackers to take advantage of code by attaching an endpoint </a:t>
            </a:r>
            <a:endParaRPr lang="en-US" sz="2200" dirty="0">
              <a:latin typeface="Times New Roman" panose="02020603050405020304" pitchFamily="18" charset="0"/>
              <a:cs typeface="Times New Roman" panose="02020603050405020304" pitchFamily="18" charset="0"/>
            </a:endParaRPr>
          </a:p>
          <a:p>
            <a:pPr marL="800100" lvl="1" indent="-342900">
              <a:buAutoNum type="arabicPeriod"/>
            </a:pPr>
            <a:r>
              <a:rPr lang="en-US" sz="2200" b="0" i="0" dirty="0">
                <a:effectLst/>
                <a:latin typeface="Times New Roman" panose="02020603050405020304" pitchFamily="18" charset="0"/>
                <a:cs typeface="Times New Roman" panose="02020603050405020304" pitchFamily="18" charset="0"/>
              </a:rPr>
              <a:t>Extract data </a:t>
            </a:r>
          </a:p>
          <a:p>
            <a:pPr marL="800100" lvl="1" indent="-342900">
              <a:buAutoNum type="arabicPeriod"/>
            </a:pPr>
            <a:r>
              <a:rPr lang="en-US" sz="2200" dirty="0">
                <a:latin typeface="Times New Roman" panose="02020603050405020304" pitchFamily="18" charset="0"/>
                <a:cs typeface="Times New Roman" panose="02020603050405020304" pitchFamily="18" charset="0"/>
              </a:rPr>
              <a:t>T</a:t>
            </a:r>
            <a:r>
              <a:rPr lang="en-US" sz="2200" b="0" i="0" dirty="0">
                <a:effectLst/>
                <a:latin typeface="Times New Roman" panose="02020603050405020304" pitchFamily="18" charset="0"/>
                <a:cs typeface="Times New Roman" panose="02020603050405020304" pitchFamily="18" charset="0"/>
              </a:rPr>
              <a:t>amper software </a:t>
            </a:r>
          </a:p>
          <a:p>
            <a:pPr marL="800100" lvl="1" indent="-342900">
              <a:buAutoNum type="arabicPeriod"/>
            </a:pPr>
            <a:r>
              <a:rPr lang="en-US" sz="2200" dirty="0">
                <a:latin typeface="Times New Roman" panose="02020603050405020304" pitchFamily="18" charset="0"/>
                <a:cs typeface="Times New Roman" panose="02020603050405020304" pitchFamily="18" charset="0"/>
              </a:rPr>
              <a:t>E</a:t>
            </a:r>
            <a:r>
              <a:rPr lang="en-US" sz="2200" b="0" i="0" dirty="0">
                <a:effectLst/>
                <a:latin typeface="Times New Roman" panose="02020603050405020304" pitchFamily="18" charset="0"/>
                <a:cs typeface="Times New Roman" panose="02020603050405020304" pitchFamily="18" charset="0"/>
              </a:rPr>
              <a:t>rase memory</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4956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Choice of Models</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20</a:t>
            </a:fld>
            <a:endParaRPr lang="en-US" dirty="0"/>
          </a:p>
        </p:txBody>
      </p:sp>
      <p:grpSp>
        <p:nvGrpSpPr>
          <p:cNvPr id="2" name="Group 1">
            <a:extLst>
              <a:ext uri="{FF2B5EF4-FFF2-40B4-BE49-F238E27FC236}">
                <a16:creationId xmlns:a16="http://schemas.microsoft.com/office/drawing/2014/main" id="{E93AE391-9994-4F7B-BC8D-4C896FC8DCC6}"/>
              </a:ext>
            </a:extLst>
          </p:cNvPr>
          <p:cNvGrpSpPr/>
          <p:nvPr/>
        </p:nvGrpSpPr>
        <p:grpSpPr>
          <a:xfrm>
            <a:off x="6330808" y="1563874"/>
            <a:ext cx="4933730" cy="3730251"/>
            <a:chOff x="6330808" y="1563874"/>
            <a:chExt cx="4933730" cy="3730251"/>
          </a:xfrm>
        </p:grpSpPr>
        <p:pic>
          <p:nvPicPr>
            <p:cNvPr id="10" name="Picture 9">
              <a:extLst>
                <a:ext uri="{FF2B5EF4-FFF2-40B4-BE49-F238E27FC236}">
                  <a16:creationId xmlns:a16="http://schemas.microsoft.com/office/drawing/2014/main" id="{F5D71FE5-6FA9-4BDF-A61B-4B74B41D4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045" y="1563874"/>
              <a:ext cx="4924493" cy="3730251"/>
            </a:xfrm>
            <a:prstGeom prst="rect">
              <a:avLst/>
            </a:prstGeom>
          </p:spPr>
        </p:pic>
        <p:pic>
          <p:nvPicPr>
            <p:cNvPr id="14" name="Picture 13">
              <a:extLst>
                <a:ext uri="{FF2B5EF4-FFF2-40B4-BE49-F238E27FC236}">
                  <a16:creationId xmlns:a16="http://schemas.microsoft.com/office/drawing/2014/main" id="{1EF865DC-83E8-4F12-9524-2E9BE8DFB53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30808" y="1563875"/>
              <a:ext cx="4924493" cy="3730250"/>
            </a:xfrm>
            <a:prstGeom prst="rect">
              <a:avLst/>
            </a:prstGeom>
          </p:spPr>
        </p:pic>
      </p:grpSp>
      <p:grpSp>
        <p:nvGrpSpPr>
          <p:cNvPr id="15" name="Group 14">
            <a:extLst>
              <a:ext uri="{FF2B5EF4-FFF2-40B4-BE49-F238E27FC236}">
                <a16:creationId xmlns:a16="http://schemas.microsoft.com/office/drawing/2014/main" id="{55F1E88E-EB33-4EAE-A3B9-B35C3B05FA07}"/>
              </a:ext>
            </a:extLst>
          </p:cNvPr>
          <p:cNvGrpSpPr/>
          <p:nvPr/>
        </p:nvGrpSpPr>
        <p:grpSpPr>
          <a:xfrm>
            <a:off x="1040163" y="2196672"/>
            <a:ext cx="5055836" cy="2267044"/>
            <a:chOff x="5501069" y="3840481"/>
            <a:chExt cx="5245248" cy="2161222"/>
          </a:xfrm>
        </p:grpSpPr>
        <p:pic>
          <p:nvPicPr>
            <p:cNvPr id="16" name="Picture 15">
              <a:extLst>
                <a:ext uri="{FF2B5EF4-FFF2-40B4-BE49-F238E27FC236}">
                  <a16:creationId xmlns:a16="http://schemas.microsoft.com/office/drawing/2014/main" id="{2E20705E-B126-4F18-8AB4-C88C0CDFE89A}"/>
                </a:ext>
              </a:extLst>
            </p:cNvPr>
            <p:cNvPicPr>
              <a:picLocks noChangeAspect="1"/>
            </p:cNvPicPr>
            <p:nvPr/>
          </p:nvPicPr>
          <p:blipFill>
            <a:blip r:embed="rId6"/>
            <a:stretch>
              <a:fillRect/>
            </a:stretch>
          </p:blipFill>
          <p:spPr>
            <a:xfrm>
              <a:off x="5501069" y="3840481"/>
              <a:ext cx="4530938" cy="2161222"/>
            </a:xfrm>
            <a:prstGeom prst="rect">
              <a:avLst/>
            </a:prstGeom>
          </p:spPr>
        </p:pic>
        <p:sp>
          <p:nvSpPr>
            <p:cNvPr id="18" name="TextBox 17">
              <a:extLst>
                <a:ext uri="{FF2B5EF4-FFF2-40B4-BE49-F238E27FC236}">
                  <a16:creationId xmlns:a16="http://schemas.microsoft.com/office/drawing/2014/main" id="{2961947C-609B-474E-BC1F-D433FB2694D0}"/>
                </a:ext>
              </a:extLst>
            </p:cNvPr>
            <p:cNvSpPr txBox="1"/>
            <p:nvPr/>
          </p:nvSpPr>
          <p:spPr>
            <a:xfrm>
              <a:off x="9109541" y="4672418"/>
              <a:ext cx="1636776" cy="646331"/>
            </a:xfrm>
            <a:prstGeom prst="rect">
              <a:avLst/>
            </a:prstGeom>
            <a:solidFill>
              <a:schemeClr val="bg1"/>
            </a:solidFill>
          </p:spPr>
          <p:txBody>
            <a:bodyPr wrap="square" rtlCol="0">
              <a:spAutoFit/>
            </a:bodyPr>
            <a:lstStyle/>
            <a:p>
              <a:r>
                <a:rPr lang="en-US" dirty="0"/>
                <a:t>Russell et. al.</a:t>
              </a:r>
            </a:p>
            <a:p>
              <a:endParaRPr lang="en-US" dirty="0"/>
            </a:p>
          </p:txBody>
        </p:sp>
      </p:grpSp>
    </p:spTree>
    <p:extLst>
      <p:ext uri="{BB962C8B-B14F-4D97-AF65-F5344CB8AC3E}">
        <p14:creationId xmlns:p14="http://schemas.microsoft.com/office/powerpoint/2010/main" val="105173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21</a:t>
            </a:fld>
            <a:endParaRPr lang="en-US" dirty="0"/>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Existing Models – Lessons we Learned!</a:t>
            </a:r>
          </a:p>
        </p:txBody>
      </p:sp>
      <p:sp>
        <p:nvSpPr>
          <p:cNvPr id="5" name="TextBox 4">
            <a:extLst>
              <a:ext uri="{FF2B5EF4-FFF2-40B4-BE49-F238E27FC236}">
                <a16:creationId xmlns:a16="http://schemas.microsoft.com/office/drawing/2014/main" id="{D0C800A2-7752-4C7E-8BF2-BC89FDD3EFE6}"/>
              </a:ext>
            </a:extLst>
          </p:cNvPr>
          <p:cNvSpPr txBox="1"/>
          <p:nvPr/>
        </p:nvSpPr>
        <p:spPr>
          <a:xfrm flipH="1">
            <a:off x="1204911" y="1561412"/>
            <a:ext cx="9782176" cy="3416320"/>
          </a:xfrm>
          <a:prstGeom prst="rect">
            <a:avLst/>
          </a:prstGeom>
          <a:noFill/>
        </p:spPr>
        <p:txBody>
          <a:bodyPr wrap="square" rtlCol="0">
            <a:spAutoFit/>
          </a:bodyPr>
          <a:lstStyle/>
          <a:p>
            <a:pPr marL="342900" indent="-342900">
              <a:buAutoNum type="arabicPeriod"/>
            </a:pPr>
            <a:r>
              <a:rPr lang="en-US" sz="2400" dirty="0">
                <a:latin typeface="Times New Roman" panose="02020603050405020304" pitchFamily="18" charset="0"/>
                <a:cs typeface="Times New Roman" panose="02020603050405020304" pitchFamily="18" charset="0"/>
              </a:rPr>
              <a:t>Token sequence based models may not be the best choice for modeling code.</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The model should have the capacity to incorporate information about different dependencies and flows in the code, either explicitly or implicitly.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pPr marL="342900" indent="-342900">
              <a:buAutoNum type="arabicPeriod"/>
            </a:pPr>
            <a:r>
              <a:rPr lang="en-US" sz="2400" dirty="0">
                <a:latin typeface="Times New Roman" panose="02020603050405020304" pitchFamily="18" charset="0"/>
                <a:cs typeface="Times New Roman" panose="02020603050405020304" pitchFamily="18" charset="0"/>
              </a:rPr>
              <a:t>Token names (i.e. variables, </a:t>
            </a:r>
            <a:r>
              <a:rPr lang="en-US" sz="2400" dirty="0" err="1">
                <a:latin typeface="Times New Roman" panose="02020603050405020304" pitchFamily="18" charset="0"/>
                <a:cs typeface="Times New Roman" panose="02020603050405020304" pitchFamily="18" charset="0"/>
              </a:rPr>
              <a:t>apis</a:t>
            </a:r>
            <a:r>
              <a:rPr lang="en-US" sz="2400" dirty="0">
                <a:latin typeface="Times New Roman" panose="02020603050405020304" pitchFamily="18" charset="0"/>
                <a:cs typeface="Times New Roman" panose="02020603050405020304" pitchFamily="18" charset="0"/>
              </a:rPr>
              <a:t>) should not be abstracted or hidden from the model since those often contain valuable information for vulnerability analysis. </a:t>
            </a:r>
          </a:p>
        </p:txBody>
      </p:sp>
    </p:spTree>
    <p:extLst>
      <p:ext uri="{BB962C8B-B14F-4D97-AF65-F5344CB8AC3E}">
        <p14:creationId xmlns:p14="http://schemas.microsoft.com/office/powerpoint/2010/main" val="4110447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735289" y="1123364"/>
            <a:ext cx="1391159" cy="1289677"/>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318" name="Google Shape;318;p34"/>
          <p:cNvPicPr preferRelativeResize="0"/>
          <p:nvPr/>
        </p:nvPicPr>
        <p:blipFill rotWithShape="1">
          <a:blip r:embed="rId4">
            <a:alphaModFix/>
          </a:blip>
          <a:srcRect b="41231"/>
          <a:stretch/>
        </p:blipFill>
        <p:spPr>
          <a:xfrm>
            <a:off x="2521480" y="996186"/>
            <a:ext cx="2590038" cy="1962972"/>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5047116" y="930102"/>
            <a:ext cx="2970383" cy="2116789"/>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8287237" y="826247"/>
            <a:ext cx="3212668" cy="2116789"/>
          </a:xfrm>
          <a:prstGeom prst="rect">
            <a:avLst/>
          </a:prstGeom>
          <a:noFill/>
          <a:ln>
            <a:noFill/>
          </a:ln>
        </p:spPr>
      </p:pic>
      <p:grpSp>
        <p:nvGrpSpPr>
          <p:cNvPr id="321" name="Google Shape;321;p34"/>
          <p:cNvGrpSpPr/>
          <p:nvPr/>
        </p:nvGrpSpPr>
        <p:grpSpPr>
          <a:xfrm>
            <a:off x="7740709" y="3558539"/>
            <a:ext cx="3073972" cy="2378757"/>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324" name="Google Shape;324;p34"/>
          <p:cNvPicPr preferRelativeResize="0"/>
          <p:nvPr/>
        </p:nvPicPr>
        <p:blipFill>
          <a:blip r:embed="rId8">
            <a:alphaModFix/>
          </a:blip>
          <a:stretch>
            <a:fillRect/>
          </a:stretch>
        </p:blipFill>
        <p:spPr>
          <a:xfrm>
            <a:off x="4734909" y="4176708"/>
            <a:ext cx="1889234" cy="1319384"/>
          </a:xfrm>
          <a:prstGeom prst="rect">
            <a:avLst/>
          </a:prstGeom>
          <a:noFill/>
          <a:ln>
            <a:noFill/>
          </a:ln>
        </p:spPr>
      </p:pic>
      <p:sp>
        <p:nvSpPr>
          <p:cNvPr id="325" name="Google Shape;325;p34"/>
          <p:cNvSpPr/>
          <p:nvPr/>
        </p:nvSpPr>
        <p:spPr>
          <a:xfrm>
            <a:off x="1993767" y="1589848"/>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6" name="Google Shape;326;p34"/>
          <p:cNvSpPr/>
          <p:nvPr/>
        </p:nvSpPr>
        <p:spPr>
          <a:xfrm>
            <a:off x="4831584" y="1589848"/>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7" name="Google Shape;327;p34"/>
          <p:cNvSpPr/>
          <p:nvPr/>
        </p:nvSpPr>
        <p:spPr>
          <a:xfrm>
            <a:off x="7962012" y="1589848"/>
            <a:ext cx="506953"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8" name="Google Shape;328;p34"/>
          <p:cNvSpPr/>
          <p:nvPr/>
        </p:nvSpPr>
        <p:spPr>
          <a:xfrm rot="5400000">
            <a:off x="9534462" y="3074022"/>
            <a:ext cx="661675" cy="398035"/>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9" name="Google Shape;329;p34"/>
          <p:cNvSpPr/>
          <p:nvPr/>
        </p:nvSpPr>
        <p:spPr>
          <a:xfrm rot="10800000">
            <a:off x="6807314" y="4592862"/>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32" name="Google Shape;332;p34"/>
          <p:cNvSpPr/>
          <p:nvPr/>
        </p:nvSpPr>
        <p:spPr>
          <a:xfrm rot="10800000">
            <a:off x="3649428" y="4592862"/>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33" name="Google Shape;333;p34"/>
          <p:cNvSpPr txBox="1"/>
          <p:nvPr/>
        </p:nvSpPr>
        <p:spPr>
          <a:xfrm>
            <a:off x="721167" y="2180152"/>
            <a:ext cx="1368000" cy="861734"/>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Training Data</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34" name="Google Shape;334;p34"/>
          <p:cNvSpPr txBox="1"/>
          <p:nvPr/>
        </p:nvSpPr>
        <p:spPr>
          <a:xfrm>
            <a:off x="2521479" y="2839979"/>
            <a:ext cx="2255899" cy="861734"/>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Code Property Graph</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35" name="Google Shape;335;p34"/>
          <p:cNvSpPr txBox="1"/>
          <p:nvPr/>
        </p:nvSpPr>
        <p:spPr>
          <a:xfrm>
            <a:off x="5769351" y="2773053"/>
            <a:ext cx="1709600" cy="861734"/>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Node Features</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36" name="Google Shape;336;p34"/>
          <p:cNvSpPr txBox="1"/>
          <p:nvPr/>
        </p:nvSpPr>
        <p:spPr>
          <a:xfrm>
            <a:off x="10186284" y="2539357"/>
            <a:ext cx="1709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GGNN</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37" name="Google Shape;337;p34"/>
          <p:cNvSpPr txBox="1"/>
          <p:nvPr/>
        </p:nvSpPr>
        <p:spPr>
          <a:xfrm>
            <a:off x="8287237" y="5754774"/>
            <a:ext cx="2655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Graph Embedding</a:t>
            </a:r>
            <a:endParaRPr sz="2000" dirty="0">
              <a:latin typeface="Times New Roman" panose="02020603050405020304" pitchFamily="18" charset="0"/>
              <a:ea typeface="Times New Roman"/>
              <a:cs typeface="Times New Roman" panose="02020603050405020304" pitchFamily="18" charset="0"/>
              <a:sym typeface="Times New Roman"/>
            </a:endParaRPr>
          </a:p>
        </p:txBody>
      </p:sp>
      <p:sp>
        <p:nvSpPr>
          <p:cNvPr id="338" name="Google Shape;338;p34"/>
          <p:cNvSpPr txBox="1"/>
          <p:nvPr/>
        </p:nvSpPr>
        <p:spPr>
          <a:xfrm>
            <a:off x="798648" y="5319881"/>
            <a:ext cx="2655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Times New Roman" panose="02020603050405020304" pitchFamily="18" charset="0"/>
                <a:ea typeface="Times New Roman"/>
                <a:cs typeface="Times New Roman" panose="02020603050405020304" pitchFamily="18" charset="0"/>
                <a:sym typeface="Times New Roman"/>
              </a:rPr>
              <a:t>Trained </a:t>
            </a:r>
            <a:r>
              <a:rPr lang="en" sz="2000" b="1" dirty="0">
                <a:latin typeface="Times New Roman" panose="02020603050405020304" pitchFamily="18" charset="0"/>
                <a:ea typeface="Times New Roman"/>
                <a:cs typeface="Times New Roman" panose="02020603050405020304" pitchFamily="18" charset="0"/>
                <a:sym typeface="Times New Roman"/>
              </a:rPr>
              <a:t>ReVeal</a:t>
            </a:r>
            <a:endParaRPr sz="2000" b="1" dirty="0">
              <a:latin typeface="Times New Roman" panose="02020603050405020304" pitchFamily="18" charset="0"/>
              <a:ea typeface="Times New Roman"/>
              <a:cs typeface="Times New Roman" panose="02020603050405020304" pitchFamily="18" charset="0"/>
              <a:sym typeface="Times New Roman"/>
            </a:endParaRPr>
          </a:p>
        </p:txBody>
      </p:sp>
      <p:sp>
        <p:nvSpPr>
          <p:cNvPr id="339" name="Google Shape;339;p34"/>
          <p:cNvSpPr txBox="1">
            <a:spLocks noGrp="1"/>
          </p:cNvSpPr>
          <p:nvPr>
            <p:ph type="title"/>
          </p:nvPr>
        </p:nvSpPr>
        <p:spPr>
          <a:xfrm>
            <a:off x="415600" y="241525"/>
            <a:ext cx="11360800" cy="763600"/>
          </a:xfrm>
          <a:prstGeom prst="rect">
            <a:avLst/>
          </a:prstGeom>
        </p:spPr>
        <p:txBody>
          <a:bodyPr spcFirstLastPara="1" vert="horz" wrap="square" lIns="121900" tIns="121900" rIns="121900" bIns="121900" rtlCol="0" anchor="t" anchorCtr="0">
            <a:noAutofit/>
          </a:bodyPr>
          <a:lstStyle/>
          <a:p>
            <a:pPr algn="ctr"/>
            <a:r>
              <a:rPr lang="en" sz="3800" dirty="0">
                <a:latin typeface="Times New Roman" panose="02020603050405020304" pitchFamily="18" charset="0"/>
                <a:ea typeface="Times New Roman"/>
                <a:cs typeface="Times New Roman" panose="02020603050405020304" pitchFamily="18" charset="0"/>
                <a:sym typeface="Times New Roman"/>
              </a:rPr>
              <a:t>ReVeal</a:t>
            </a:r>
            <a:endParaRPr sz="3800" dirty="0">
              <a:latin typeface="Times New Roman" panose="02020603050405020304" pitchFamily="18" charset="0"/>
              <a:ea typeface="Times New Roman"/>
              <a:cs typeface="Times New Roman" panose="02020603050405020304" pitchFamily="18"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22</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extLst>
                  <p:ext uri="{D42A27DB-BD31-4B8C-83A1-F6EECF244321}">
                    <p14:modId xmlns:p14="http://schemas.microsoft.com/office/powerpoint/2010/main" val="441573094"/>
                  </p:ext>
                </p:extLst>
              </p:nvPr>
            </p:nvGraphicFramePr>
            <p:xfrm>
              <a:off x="1480050" y="4193532"/>
              <a:ext cx="1608161" cy="1187939"/>
            </p:xfrm>
            <a:graphic>
              <a:graphicData uri="http://schemas.microsoft.com/office/drawing/2017/model3d">
                <am3d:model3d r:embed="rId10">
                  <am3d:spPr>
                    <a:xfrm>
                      <a:off x="0" y="0"/>
                      <a:ext cx="1608161" cy="118793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20283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480050" y="4193532"/>
                <a:ext cx="1608161" cy="1187939"/>
              </a:xfrm>
              <a:prstGeom prst="rect">
                <a:avLst/>
              </a:prstGeom>
            </p:spPr>
          </p:pic>
        </mc:Fallback>
      </mc:AlternateContent>
    </p:spTree>
    <p:extLst>
      <p:ext uri="{BB962C8B-B14F-4D97-AF65-F5344CB8AC3E}">
        <p14:creationId xmlns:p14="http://schemas.microsoft.com/office/powerpoint/2010/main" val="928173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par>
                                <p:cTn id="36" presetID="10" presetClass="entr" presetSubtype="0" fill="hold" nodeType="withEffect">
                                  <p:stCondLst>
                                    <p:cond delay="0"/>
                                  </p:stCondLst>
                                  <p:childTnLst>
                                    <p:set>
                                      <p:cBhvr>
                                        <p:cTn id="37" dur="1" fill="hold">
                                          <p:stCondLst>
                                            <p:cond delay="0"/>
                                          </p:stCondLst>
                                        </p:cTn>
                                        <p:tgtEl>
                                          <p:spTgt spid="321"/>
                                        </p:tgtEl>
                                        <p:attrNameLst>
                                          <p:attrName>style.visibility</p:attrName>
                                        </p:attrNameLst>
                                      </p:cBhvr>
                                      <p:to>
                                        <p:strVal val="visible"/>
                                      </p:to>
                                    </p:set>
                                    <p:animEffect transition="in" filter="fade">
                                      <p:cBhvr>
                                        <p:cTn id="38" dur="1000"/>
                                        <p:tgtEl>
                                          <p:spTgt spid="321"/>
                                        </p:tgtEl>
                                      </p:cBhvr>
                                    </p:animEffect>
                                  </p:childTnLst>
                                </p:cTn>
                              </p:par>
                              <p:par>
                                <p:cTn id="39" presetID="10" presetClass="entr" presetSubtype="0" fill="hold" nodeType="withEffect">
                                  <p:stCondLst>
                                    <p:cond delay="0"/>
                                  </p:stCondLst>
                                  <p:childTnLst>
                                    <p:set>
                                      <p:cBhvr>
                                        <p:cTn id="40" dur="1" fill="hold">
                                          <p:stCondLst>
                                            <p:cond delay="0"/>
                                          </p:stCondLst>
                                        </p:cTn>
                                        <p:tgtEl>
                                          <p:spTgt spid="328"/>
                                        </p:tgtEl>
                                        <p:attrNameLst>
                                          <p:attrName>style.visibility</p:attrName>
                                        </p:attrNameLst>
                                      </p:cBhvr>
                                      <p:to>
                                        <p:strVal val="visible"/>
                                      </p:to>
                                    </p:set>
                                    <p:animEffect transition="in" filter="fade">
                                      <p:cBhvr>
                                        <p:cTn id="41" dur="1000"/>
                                        <p:tgtEl>
                                          <p:spTgt spid="328"/>
                                        </p:tgtEl>
                                      </p:cBhvr>
                                    </p:animEffect>
                                  </p:childTnLst>
                                </p:cTn>
                              </p:par>
                              <p:par>
                                <p:cTn id="42" presetID="10" presetClass="entr" presetSubtype="0" fill="hold"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1000"/>
                                        <p:tgtEl>
                                          <p:spTgt spid="33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29"/>
                                        </p:tgtEl>
                                        <p:attrNameLst>
                                          <p:attrName>style.visibility</p:attrName>
                                        </p:attrNameLst>
                                      </p:cBhvr>
                                      <p:to>
                                        <p:strVal val="visible"/>
                                      </p:to>
                                    </p:set>
                                    <p:animEffect transition="in" filter="fade">
                                      <p:cBhvr>
                                        <p:cTn id="49" dur="1000"/>
                                        <p:tgtEl>
                                          <p:spTgt spid="329"/>
                                        </p:tgtEl>
                                      </p:cBhvr>
                                    </p:animEffect>
                                  </p:childTnLst>
                                </p:cTn>
                              </p:par>
                              <p:par>
                                <p:cTn id="50" presetID="10" presetClass="entr" presetSubtype="0" fill="hold" nodeType="withEffect">
                                  <p:stCondLst>
                                    <p:cond delay="0"/>
                                  </p:stCondLst>
                                  <p:childTnLst>
                                    <p:set>
                                      <p:cBhvr>
                                        <p:cTn id="51" dur="1" fill="hold">
                                          <p:stCondLst>
                                            <p:cond delay="0"/>
                                          </p:stCondLst>
                                        </p:cTn>
                                        <p:tgtEl>
                                          <p:spTgt spid="324"/>
                                        </p:tgtEl>
                                        <p:attrNameLst>
                                          <p:attrName>style.visibility</p:attrName>
                                        </p:attrNameLst>
                                      </p:cBhvr>
                                      <p:to>
                                        <p:strVal val="visible"/>
                                      </p:to>
                                    </p:set>
                                    <p:animEffect transition="in" filter="fade">
                                      <p:cBhvr>
                                        <p:cTn id="52" dur="1000"/>
                                        <p:tgtEl>
                                          <p:spTgt spid="324"/>
                                        </p:tgtEl>
                                      </p:cBhvr>
                                    </p:animEffect>
                                  </p:childTnLst>
                                </p:cTn>
                              </p:par>
                              <p:par>
                                <p:cTn id="53" presetID="10" presetClass="entr" presetSubtype="0" fill="hold" nodeType="withEffect">
                                  <p:stCondLst>
                                    <p:cond delay="0"/>
                                  </p:stCondLst>
                                  <p:childTnLst>
                                    <p:set>
                                      <p:cBhvr>
                                        <p:cTn id="54" dur="1" fill="hold">
                                          <p:stCondLst>
                                            <p:cond delay="0"/>
                                          </p:stCondLst>
                                        </p:cTn>
                                        <p:tgtEl>
                                          <p:spTgt spid="332"/>
                                        </p:tgtEl>
                                        <p:attrNameLst>
                                          <p:attrName>style.visibility</p:attrName>
                                        </p:attrNameLst>
                                      </p:cBhvr>
                                      <p:to>
                                        <p:strVal val="visible"/>
                                      </p:to>
                                    </p:set>
                                    <p:animEffect transition="in" filter="fade">
                                      <p:cBhvr>
                                        <p:cTn id="55" dur="1000"/>
                                        <p:tgtEl>
                                          <p:spTgt spid="332"/>
                                        </p:tgtEl>
                                      </p:cBhvr>
                                    </p:animEffect>
                                  </p:childTnLst>
                                </p:cTn>
                              </p:par>
                              <p:par>
                                <p:cTn id="56" presetID="10" presetClass="entr" presetSubtype="0" fill="hold" nodeType="withEffect">
                                  <p:stCondLst>
                                    <p:cond delay="0"/>
                                  </p:stCondLst>
                                  <p:childTnLst>
                                    <p:set>
                                      <p:cBhvr>
                                        <p:cTn id="57" dur="1" fill="hold">
                                          <p:stCondLst>
                                            <p:cond delay="0"/>
                                          </p:stCondLst>
                                        </p:cTn>
                                        <p:tgtEl>
                                          <p:spTgt spid="338"/>
                                        </p:tgtEl>
                                        <p:attrNameLst>
                                          <p:attrName>style.visibility</p:attrName>
                                        </p:attrNameLst>
                                      </p:cBhvr>
                                      <p:to>
                                        <p:strVal val="visible"/>
                                      </p:to>
                                    </p:set>
                                    <p:animEffect transition="in" filter="fade">
                                      <p:cBhvr>
                                        <p:cTn id="58" dur="1000"/>
                                        <p:tgtEl>
                                          <p:spTgt spid="338"/>
                                        </p:tgtEl>
                                      </p:cBhvr>
                                    </p:animEffect>
                                  </p:childTnLst>
                                </p:cTn>
                              </p:par>
                              <p:par>
                                <p:cTn id="59" presetID="10"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23</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ReVeal – Results on ReVeal Dataset</a:t>
            </a:r>
          </a:p>
        </p:txBody>
      </p:sp>
      <p:grpSp>
        <p:nvGrpSpPr>
          <p:cNvPr id="16" name="Group 15">
            <a:extLst>
              <a:ext uri="{FF2B5EF4-FFF2-40B4-BE49-F238E27FC236}">
                <a16:creationId xmlns:a16="http://schemas.microsoft.com/office/drawing/2014/main" id="{5320179A-FA2F-42FE-A6CA-DF061D8A435D}"/>
              </a:ext>
            </a:extLst>
          </p:cNvPr>
          <p:cNvGrpSpPr/>
          <p:nvPr/>
        </p:nvGrpSpPr>
        <p:grpSpPr>
          <a:xfrm>
            <a:off x="945648" y="1598431"/>
            <a:ext cx="10300701" cy="4409063"/>
            <a:chOff x="1021849" y="1316736"/>
            <a:chExt cx="10300701" cy="4409063"/>
          </a:xfrm>
        </p:grpSpPr>
        <p:grpSp>
          <p:nvGrpSpPr>
            <p:cNvPr id="6" name="Group 5">
              <a:extLst>
                <a:ext uri="{FF2B5EF4-FFF2-40B4-BE49-F238E27FC236}">
                  <a16:creationId xmlns:a16="http://schemas.microsoft.com/office/drawing/2014/main" id="{3E4EC039-8BDB-4DFC-9E42-AC8885CEAC83}"/>
                </a:ext>
              </a:extLst>
            </p:cNvPr>
            <p:cNvGrpSpPr/>
            <p:nvPr/>
          </p:nvGrpSpPr>
          <p:grpSpPr>
            <a:xfrm>
              <a:off x="1021849" y="1316736"/>
              <a:ext cx="10300701" cy="2907792"/>
              <a:chOff x="1021849" y="1316736"/>
              <a:chExt cx="10300701" cy="2907792"/>
            </a:xfrm>
          </p:grpSpPr>
          <p:pic>
            <p:nvPicPr>
              <p:cNvPr id="3" name="Picture 2">
                <a:extLst>
                  <a:ext uri="{FF2B5EF4-FFF2-40B4-BE49-F238E27FC236}">
                    <a16:creationId xmlns:a16="http://schemas.microsoft.com/office/drawing/2014/main" id="{7AD3117A-B0A7-49CE-88A7-2ED547CD38BB}"/>
                  </a:ext>
                </a:extLst>
              </p:cNvPr>
              <p:cNvPicPr>
                <a:picLocks noChangeAspect="1"/>
              </p:cNvPicPr>
              <p:nvPr/>
            </p:nvPicPr>
            <p:blipFill rotWithShape="1">
              <a:blip r:embed="rId4"/>
              <a:srcRect b="27784"/>
              <a:stretch/>
            </p:blipFill>
            <p:spPr>
              <a:xfrm>
                <a:off x="1021849" y="1638530"/>
                <a:ext cx="10148301" cy="2585998"/>
              </a:xfrm>
              <a:prstGeom prst="rect">
                <a:avLst/>
              </a:prstGeom>
            </p:spPr>
          </p:pic>
          <p:pic>
            <p:nvPicPr>
              <p:cNvPr id="9" name="Picture 8">
                <a:extLst>
                  <a:ext uri="{FF2B5EF4-FFF2-40B4-BE49-F238E27FC236}">
                    <a16:creationId xmlns:a16="http://schemas.microsoft.com/office/drawing/2014/main" id="{FA2099B5-A078-4A66-B621-EC73B55E2ECC}"/>
                  </a:ext>
                </a:extLst>
              </p:cNvPr>
              <p:cNvPicPr>
                <a:picLocks noChangeAspect="1"/>
              </p:cNvPicPr>
              <p:nvPr/>
            </p:nvPicPr>
            <p:blipFill rotWithShape="1">
              <a:blip r:embed="rId4"/>
              <a:srcRect t="86602" b="375"/>
              <a:stretch/>
            </p:blipFill>
            <p:spPr>
              <a:xfrm>
                <a:off x="1174249" y="1316736"/>
                <a:ext cx="10148301" cy="466344"/>
              </a:xfrm>
              <a:prstGeom prst="rect">
                <a:avLst/>
              </a:prstGeom>
            </p:spPr>
          </p:pic>
        </p:grpSp>
        <p:grpSp>
          <p:nvGrpSpPr>
            <p:cNvPr id="8" name="Group 7">
              <a:extLst>
                <a:ext uri="{FF2B5EF4-FFF2-40B4-BE49-F238E27FC236}">
                  <a16:creationId xmlns:a16="http://schemas.microsoft.com/office/drawing/2014/main" id="{F17E1F59-41BB-4385-BAB0-49F0D4ED5D99}"/>
                </a:ext>
              </a:extLst>
            </p:cNvPr>
            <p:cNvGrpSpPr/>
            <p:nvPr/>
          </p:nvGrpSpPr>
          <p:grpSpPr>
            <a:xfrm>
              <a:off x="1530757" y="4182378"/>
              <a:ext cx="2628998" cy="1543421"/>
              <a:chOff x="1530757" y="4182378"/>
              <a:chExt cx="2628998" cy="1543421"/>
            </a:xfrm>
          </p:grpSpPr>
          <p:sp>
            <p:nvSpPr>
              <p:cNvPr id="7" name="TextBox 6">
                <a:extLst>
                  <a:ext uri="{FF2B5EF4-FFF2-40B4-BE49-F238E27FC236}">
                    <a16:creationId xmlns:a16="http://schemas.microsoft.com/office/drawing/2014/main" id="{9C23085F-581B-4CC7-8293-D0B8AA204BF9}"/>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12" name="TextBox 11">
                <a:extLst>
                  <a:ext uri="{FF2B5EF4-FFF2-40B4-BE49-F238E27FC236}">
                    <a16:creationId xmlns:a16="http://schemas.microsoft.com/office/drawing/2014/main" id="{8863C31A-38A1-4A43-9348-E020EE440FAC}"/>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13" name="TextBox 12">
                <a:extLst>
                  <a:ext uri="{FF2B5EF4-FFF2-40B4-BE49-F238E27FC236}">
                    <a16:creationId xmlns:a16="http://schemas.microsoft.com/office/drawing/2014/main" id="{5185D2C2-912D-4C7C-9386-6C4272AE1104}"/>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14" name="TextBox 13">
                <a:extLst>
                  <a:ext uri="{FF2B5EF4-FFF2-40B4-BE49-F238E27FC236}">
                    <a16:creationId xmlns:a16="http://schemas.microsoft.com/office/drawing/2014/main" id="{0525FC41-1511-41A7-B3D8-4E9AD0F68D3B}"/>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15" name="TextBox 14">
                <a:extLst>
                  <a:ext uri="{FF2B5EF4-FFF2-40B4-BE49-F238E27FC236}">
                    <a16:creationId xmlns:a16="http://schemas.microsoft.com/office/drawing/2014/main" id="{AD006779-B581-481F-83EF-5E769F6C57F0}"/>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nvGrpSpPr>
            <p:cNvPr id="17" name="Group 16">
              <a:extLst>
                <a:ext uri="{FF2B5EF4-FFF2-40B4-BE49-F238E27FC236}">
                  <a16:creationId xmlns:a16="http://schemas.microsoft.com/office/drawing/2014/main" id="{2B732D8B-1AE3-4494-9796-86FF635E938C}"/>
                </a:ext>
              </a:extLst>
            </p:cNvPr>
            <p:cNvGrpSpPr/>
            <p:nvPr/>
          </p:nvGrpSpPr>
          <p:grpSpPr>
            <a:xfrm>
              <a:off x="4930195" y="4175149"/>
              <a:ext cx="2628998" cy="1543421"/>
              <a:chOff x="1530757" y="4182378"/>
              <a:chExt cx="2628998" cy="1543421"/>
            </a:xfrm>
          </p:grpSpPr>
          <p:sp>
            <p:nvSpPr>
              <p:cNvPr id="18" name="TextBox 17">
                <a:extLst>
                  <a:ext uri="{FF2B5EF4-FFF2-40B4-BE49-F238E27FC236}">
                    <a16:creationId xmlns:a16="http://schemas.microsoft.com/office/drawing/2014/main" id="{B37B935B-B04F-4F06-B3D4-78A478331F25}"/>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19" name="TextBox 18">
                <a:extLst>
                  <a:ext uri="{FF2B5EF4-FFF2-40B4-BE49-F238E27FC236}">
                    <a16:creationId xmlns:a16="http://schemas.microsoft.com/office/drawing/2014/main" id="{467F53CF-6C96-4126-AF9E-0FEBABB314E8}"/>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20" name="TextBox 19">
                <a:extLst>
                  <a:ext uri="{FF2B5EF4-FFF2-40B4-BE49-F238E27FC236}">
                    <a16:creationId xmlns:a16="http://schemas.microsoft.com/office/drawing/2014/main" id="{51524EFA-699F-4075-959D-F96712608C27}"/>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21" name="TextBox 20">
                <a:extLst>
                  <a:ext uri="{FF2B5EF4-FFF2-40B4-BE49-F238E27FC236}">
                    <a16:creationId xmlns:a16="http://schemas.microsoft.com/office/drawing/2014/main" id="{C7CA2B4D-A963-4594-AC15-0B09E4AFBFEA}"/>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24" name="TextBox 23">
                <a:extLst>
                  <a:ext uri="{FF2B5EF4-FFF2-40B4-BE49-F238E27FC236}">
                    <a16:creationId xmlns:a16="http://schemas.microsoft.com/office/drawing/2014/main" id="{AAE8D26A-DA35-4F7D-BAA0-89CC061B959A}"/>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nvGrpSpPr>
            <p:cNvPr id="25" name="Group 24">
              <a:extLst>
                <a:ext uri="{FF2B5EF4-FFF2-40B4-BE49-F238E27FC236}">
                  <a16:creationId xmlns:a16="http://schemas.microsoft.com/office/drawing/2014/main" id="{E28E3FCA-20AD-49E3-A0FF-934EBF463530}"/>
                </a:ext>
              </a:extLst>
            </p:cNvPr>
            <p:cNvGrpSpPr/>
            <p:nvPr/>
          </p:nvGrpSpPr>
          <p:grpSpPr>
            <a:xfrm>
              <a:off x="8328804" y="4165708"/>
              <a:ext cx="2628998" cy="1543421"/>
              <a:chOff x="1530757" y="4182378"/>
              <a:chExt cx="2628998" cy="1543421"/>
            </a:xfrm>
          </p:grpSpPr>
          <p:sp>
            <p:nvSpPr>
              <p:cNvPr id="26" name="TextBox 25">
                <a:extLst>
                  <a:ext uri="{FF2B5EF4-FFF2-40B4-BE49-F238E27FC236}">
                    <a16:creationId xmlns:a16="http://schemas.microsoft.com/office/drawing/2014/main" id="{8F46E62F-F295-4BEE-B5FB-9F11990AA2DE}"/>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27" name="TextBox 26">
                <a:extLst>
                  <a:ext uri="{FF2B5EF4-FFF2-40B4-BE49-F238E27FC236}">
                    <a16:creationId xmlns:a16="http://schemas.microsoft.com/office/drawing/2014/main" id="{B267E390-63ED-4E7F-A156-542F1378ECA2}"/>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28" name="TextBox 27">
                <a:extLst>
                  <a:ext uri="{FF2B5EF4-FFF2-40B4-BE49-F238E27FC236}">
                    <a16:creationId xmlns:a16="http://schemas.microsoft.com/office/drawing/2014/main" id="{1AE33C77-3B17-4307-9C24-3A27DAE0AD43}"/>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29" name="TextBox 28">
                <a:extLst>
                  <a:ext uri="{FF2B5EF4-FFF2-40B4-BE49-F238E27FC236}">
                    <a16:creationId xmlns:a16="http://schemas.microsoft.com/office/drawing/2014/main" id="{F5A0CA20-9CD7-4A49-953A-C05BC7A35046}"/>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30" name="TextBox 29">
                <a:extLst>
                  <a:ext uri="{FF2B5EF4-FFF2-40B4-BE49-F238E27FC236}">
                    <a16:creationId xmlns:a16="http://schemas.microsoft.com/office/drawing/2014/main" id="{17EFF6D4-8566-4B16-A485-737DE6E9FE8E}"/>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spTree>
    <p:extLst>
      <p:ext uri="{BB962C8B-B14F-4D97-AF65-F5344CB8AC3E}">
        <p14:creationId xmlns:p14="http://schemas.microsoft.com/office/powerpoint/2010/main" val="3631116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24</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ReVeal – Results on Devign Dataset</a:t>
            </a:r>
          </a:p>
          <a:p>
            <a:pPr algn="ctr"/>
            <a:endParaRPr lang="en-US" sz="38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10" name="Group 9">
            <a:extLst>
              <a:ext uri="{FF2B5EF4-FFF2-40B4-BE49-F238E27FC236}">
                <a16:creationId xmlns:a16="http://schemas.microsoft.com/office/drawing/2014/main" id="{69B28F5D-E64C-4D9C-BB47-3CB28F1DDD5D}"/>
              </a:ext>
            </a:extLst>
          </p:cNvPr>
          <p:cNvGrpSpPr/>
          <p:nvPr/>
        </p:nvGrpSpPr>
        <p:grpSpPr>
          <a:xfrm>
            <a:off x="939298" y="1598431"/>
            <a:ext cx="10313401" cy="4409063"/>
            <a:chOff x="1009149" y="1316736"/>
            <a:chExt cx="10313401" cy="4409063"/>
          </a:xfrm>
        </p:grpSpPr>
        <p:grpSp>
          <p:nvGrpSpPr>
            <p:cNvPr id="5" name="Group 4">
              <a:extLst>
                <a:ext uri="{FF2B5EF4-FFF2-40B4-BE49-F238E27FC236}">
                  <a16:creationId xmlns:a16="http://schemas.microsoft.com/office/drawing/2014/main" id="{D955AA0B-225D-44BB-AB7F-44AF38296517}"/>
                </a:ext>
              </a:extLst>
            </p:cNvPr>
            <p:cNvGrpSpPr/>
            <p:nvPr/>
          </p:nvGrpSpPr>
          <p:grpSpPr>
            <a:xfrm>
              <a:off x="1009149" y="1659254"/>
              <a:ext cx="10148301" cy="4066545"/>
              <a:chOff x="1009149" y="1659254"/>
              <a:chExt cx="10148301" cy="4066545"/>
            </a:xfrm>
          </p:grpSpPr>
          <p:grpSp>
            <p:nvGrpSpPr>
              <p:cNvPr id="8" name="Group 7">
                <a:extLst>
                  <a:ext uri="{FF2B5EF4-FFF2-40B4-BE49-F238E27FC236}">
                    <a16:creationId xmlns:a16="http://schemas.microsoft.com/office/drawing/2014/main" id="{F17E1F59-41BB-4385-BAB0-49F0D4ED5D99}"/>
                  </a:ext>
                </a:extLst>
              </p:cNvPr>
              <p:cNvGrpSpPr/>
              <p:nvPr/>
            </p:nvGrpSpPr>
            <p:grpSpPr>
              <a:xfrm>
                <a:off x="1530757" y="4182378"/>
                <a:ext cx="2628998" cy="1543421"/>
                <a:chOff x="1530757" y="4182378"/>
                <a:chExt cx="2628998" cy="1543421"/>
              </a:xfrm>
            </p:grpSpPr>
            <p:sp>
              <p:nvSpPr>
                <p:cNvPr id="7" name="TextBox 6">
                  <a:extLst>
                    <a:ext uri="{FF2B5EF4-FFF2-40B4-BE49-F238E27FC236}">
                      <a16:creationId xmlns:a16="http://schemas.microsoft.com/office/drawing/2014/main" id="{9C23085F-581B-4CC7-8293-D0B8AA204BF9}"/>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12" name="TextBox 11">
                  <a:extLst>
                    <a:ext uri="{FF2B5EF4-FFF2-40B4-BE49-F238E27FC236}">
                      <a16:creationId xmlns:a16="http://schemas.microsoft.com/office/drawing/2014/main" id="{8863C31A-38A1-4A43-9348-E020EE440FAC}"/>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13" name="TextBox 12">
                  <a:extLst>
                    <a:ext uri="{FF2B5EF4-FFF2-40B4-BE49-F238E27FC236}">
                      <a16:creationId xmlns:a16="http://schemas.microsoft.com/office/drawing/2014/main" id="{5185D2C2-912D-4C7C-9386-6C4272AE1104}"/>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14" name="TextBox 13">
                  <a:extLst>
                    <a:ext uri="{FF2B5EF4-FFF2-40B4-BE49-F238E27FC236}">
                      <a16:creationId xmlns:a16="http://schemas.microsoft.com/office/drawing/2014/main" id="{0525FC41-1511-41A7-B3D8-4E9AD0F68D3B}"/>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15" name="TextBox 14">
                  <a:extLst>
                    <a:ext uri="{FF2B5EF4-FFF2-40B4-BE49-F238E27FC236}">
                      <a16:creationId xmlns:a16="http://schemas.microsoft.com/office/drawing/2014/main" id="{AD006779-B581-481F-83EF-5E769F6C57F0}"/>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nvGrpSpPr>
              <p:cNvPr id="17" name="Group 16">
                <a:extLst>
                  <a:ext uri="{FF2B5EF4-FFF2-40B4-BE49-F238E27FC236}">
                    <a16:creationId xmlns:a16="http://schemas.microsoft.com/office/drawing/2014/main" id="{2B732D8B-1AE3-4494-9796-86FF635E938C}"/>
                  </a:ext>
                </a:extLst>
              </p:cNvPr>
              <p:cNvGrpSpPr/>
              <p:nvPr/>
            </p:nvGrpSpPr>
            <p:grpSpPr>
              <a:xfrm>
                <a:off x="4930195" y="4175149"/>
                <a:ext cx="2628998" cy="1543421"/>
                <a:chOff x="1530757" y="4182378"/>
                <a:chExt cx="2628998" cy="1543421"/>
              </a:xfrm>
            </p:grpSpPr>
            <p:sp>
              <p:nvSpPr>
                <p:cNvPr id="18" name="TextBox 17">
                  <a:extLst>
                    <a:ext uri="{FF2B5EF4-FFF2-40B4-BE49-F238E27FC236}">
                      <a16:creationId xmlns:a16="http://schemas.microsoft.com/office/drawing/2014/main" id="{B37B935B-B04F-4F06-B3D4-78A478331F25}"/>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19" name="TextBox 18">
                  <a:extLst>
                    <a:ext uri="{FF2B5EF4-FFF2-40B4-BE49-F238E27FC236}">
                      <a16:creationId xmlns:a16="http://schemas.microsoft.com/office/drawing/2014/main" id="{467F53CF-6C96-4126-AF9E-0FEBABB314E8}"/>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20" name="TextBox 19">
                  <a:extLst>
                    <a:ext uri="{FF2B5EF4-FFF2-40B4-BE49-F238E27FC236}">
                      <a16:creationId xmlns:a16="http://schemas.microsoft.com/office/drawing/2014/main" id="{51524EFA-699F-4075-959D-F96712608C27}"/>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21" name="TextBox 20">
                  <a:extLst>
                    <a:ext uri="{FF2B5EF4-FFF2-40B4-BE49-F238E27FC236}">
                      <a16:creationId xmlns:a16="http://schemas.microsoft.com/office/drawing/2014/main" id="{C7CA2B4D-A963-4594-AC15-0B09E4AFBFEA}"/>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24" name="TextBox 23">
                  <a:extLst>
                    <a:ext uri="{FF2B5EF4-FFF2-40B4-BE49-F238E27FC236}">
                      <a16:creationId xmlns:a16="http://schemas.microsoft.com/office/drawing/2014/main" id="{AAE8D26A-DA35-4F7D-BAA0-89CC061B959A}"/>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nvGrpSpPr>
              <p:cNvPr id="25" name="Group 24">
                <a:extLst>
                  <a:ext uri="{FF2B5EF4-FFF2-40B4-BE49-F238E27FC236}">
                    <a16:creationId xmlns:a16="http://schemas.microsoft.com/office/drawing/2014/main" id="{E28E3FCA-20AD-49E3-A0FF-934EBF463530}"/>
                  </a:ext>
                </a:extLst>
              </p:cNvPr>
              <p:cNvGrpSpPr/>
              <p:nvPr/>
            </p:nvGrpSpPr>
            <p:grpSpPr>
              <a:xfrm>
                <a:off x="8309754" y="4165708"/>
                <a:ext cx="2628998" cy="1543421"/>
                <a:chOff x="1530757" y="4182378"/>
                <a:chExt cx="2628998" cy="1543421"/>
              </a:xfrm>
            </p:grpSpPr>
            <p:sp>
              <p:nvSpPr>
                <p:cNvPr id="26" name="TextBox 25">
                  <a:extLst>
                    <a:ext uri="{FF2B5EF4-FFF2-40B4-BE49-F238E27FC236}">
                      <a16:creationId xmlns:a16="http://schemas.microsoft.com/office/drawing/2014/main" id="{8F46E62F-F295-4BEE-B5FB-9F11990AA2DE}"/>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27" name="TextBox 26">
                  <a:extLst>
                    <a:ext uri="{FF2B5EF4-FFF2-40B4-BE49-F238E27FC236}">
                      <a16:creationId xmlns:a16="http://schemas.microsoft.com/office/drawing/2014/main" id="{B267E390-63ED-4E7F-A156-542F1378ECA2}"/>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28" name="TextBox 27">
                  <a:extLst>
                    <a:ext uri="{FF2B5EF4-FFF2-40B4-BE49-F238E27FC236}">
                      <a16:creationId xmlns:a16="http://schemas.microsoft.com/office/drawing/2014/main" id="{1AE33C77-3B17-4307-9C24-3A27DAE0AD43}"/>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29" name="TextBox 28">
                  <a:extLst>
                    <a:ext uri="{FF2B5EF4-FFF2-40B4-BE49-F238E27FC236}">
                      <a16:creationId xmlns:a16="http://schemas.microsoft.com/office/drawing/2014/main" id="{F5A0CA20-9CD7-4A49-953A-C05BC7A35046}"/>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30" name="TextBox 29">
                  <a:extLst>
                    <a:ext uri="{FF2B5EF4-FFF2-40B4-BE49-F238E27FC236}">
                      <a16:creationId xmlns:a16="http://schemas.microsoft.com/office/drawing/2014/main" id="{17EFF6D4-8566-4B16-A485-737DE6E9FE8E}"/>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pic>
            <p:nvPicPr>
              <p:cNvPr id="4" name="Picture 3">
                <a:extLst>
                  <a:ext uri="{FF2B5EF4-FFF2-40B4-BE49-F238E27FC236}">
                    <a16:creationId xmlns:a16="http://schemas.microsoft.com/office/drawing/2014/main" id="{DBE68135-737F-40C3-AA0D-807115F2B3B8}"/>
                  </a:ext>
                </a:extLst>
              </p:cNvPr>
              <p:cNvPicPr>
                <a:picLocks noChangeAspect="1"/>
              </p:cNvPicPr>
              <p:nvPr/>
            </p:nvPicPr>
            <p:blipFill>
              <a:blip r:embed="rId4"/>
              <a:stretch>
                <a:fillRect/>
              </a:stretch>
            </p:blipFill>
            <p:spPr>
              <a:xfrm>
                <a:off x="1009149" y="1659254"/>
                <a:ext cx="10148301" cy="2540527"/>
              </a:xfrm>
              <a:prstGeom prst="rect">
                <a:avLst/>
              </a:prstGeom>
            </p:spPr>
          </p:pic>
        </p:grpSp>
        <p:pic>
          <p:nvPicPr>
            <p:cNvPr id="9" name="Picture 8">
              <a:extLst>
                <a:ext uri="{FF2B5EF4-FFF2-40B4-BE49-F238E27FC236}">
                  <a16:creationId xmlns:a16="http://schemas.microsoft.com/office/drawing/2014/main" id="{FA2099B5-A078-4A66-B621-EC73B55E2ECC}"/>
                </a:ext>
              </a:extLst>
            </p:cNvPr>
            <p:cNvPicPr>
              <a:picLocks noChangeAspect="1"/>
            </p:cNvPicPr>
            <p:nvPr/>
          </p:nvPicPr>
          <p:blipFill rotWithShape="1">
            <a:blip r:embed="rId5"/>
            <a:srcRect t="86602" b="375"/>
            <a:stretch/>
          </p:blipFill>
          <p:spPr>
            <a:xfrm>
              <a:off x="1174249" y="1316736"/>
              <a:ext cx="10148301" cy="466344"/>
            </a:xfrm>
            <a:prstGeom prst="rect">
              <a:avLst/>
            </a:prstGeom>
          </p:spPr>
        </p:pic>
      </p:grpSp>
    </p:spTree>
    <p:extLst>
      <p:ext uri="{BB962C8B-B14F-4D97-AF65-F5344CB8AC3E}">
        <p14:creationId xmlns:p14="http://schemas.microsoft.com/office/powerpoint/2010/main" val="36882383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25</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ReVeal – F1 Scores in Datasets</a:t>
            </a:r>
          </a:p>
          <a:p>
            <a:pPr algn="ctr"/>
            <a:endParaRPr lang="en-US" sz="3800" dirty="0">
              <a:latin typeface="Times New Roman" panose="02020603050405020304" pitchFamily="18" charset="0"/>
              <a:ea typeface="Times New Roman"/>
              <a:cs typeface="Times New Roman" panose="02020603050405020304" pitchFamily="18" charset="0"/>
              <a:sym typeface="Times New Roman"/>
            </a:endParaRPr>
          </a:p>
        </p:txBody>
      </p:sp>
      <p:grpSp>
        <p:nvGrpSpPr>
          <p:cNvPr id="16" name="Group 15">
            <a:extLst>
              <a:ext uri="{FF2B5EF4-FFF2-40B4-BE49-F238E27FC236}">
                <a16:creationId xmlns:a16="http://schemas.microsoft.com/office/drawing/2014/main" id="{C1EF4123-AD8B-4813-AF8D-2A42939B5736}"/>
              </a:ext>
            </a:extLst>
          </p:cNvPr>
          <p:cNvGrpSpPr/>
          <p:nvPr/>
        </p:nvGrpSpPr>
        <p:grpSpPr>
          <a:xfrm>
            <a:off x="2545722" y="1442389"/>
            <a:ext cx="3297486" cy="4369694"/>
            <a:chOff x="1948605" y="1809250"/>
            <a:chExt cx="3297486" cy="4369694"/>
          </a:xfrm>
        </p:grpSpPr>
        <p:grpSp>
          <p:nvGrpSpPr>
            <p:cNvPr id="3" name="Group 2">
              <a:extLst>
                <a:ext uri="{FF2B5EF4-FFF2-40B4-BE49-F238E27FC236}">
                  <a16:creationId xmlns:a16="http://schemas.microsoft.com/office/drawing/2014/main" id="{DF550B5C-5F4F-412D-B473-1FE761AFCE9E}"/>
                </a:ext>
              </a:extLst>
            </p:cNvPr>
            <p:cNvGrpSpPr/>
            <p:nvPr/>
          </p:nvGrpSpPr>
          <p:grpSpPr>
            <a:xfrm>
              <a:off x="1948605" y="2040084"/>
              <a:ext cx="3297486" cy="4138860"/>
              <a:chOff x="2273823" y="1533760"/>
              <a:chExt cx="3297486" cy="4138860"/>
            </a:xfrm>
          </p:grpSpPr>
          <p:pic>
            <p:nvPicPr>
              <p:cNvPr id="51" name="Picture 50">
                <a:extLst>
                  <a:ext uri="{FF2B5EF4-FFF2-40B4-BE49-F238E27FC236}">
                    <a16:creationId xmlns:a16="http://schemas.microsoft.com/office/drawing/2014/main" id="{EA43EEF6-16AB-4013-A814-17D815F9E5E6}"/>
                  </a:ext>
                </a:extLst>
              </p:cNvPr>
              <p:cNvPicPr>
                <a:picLocks noChangeAspect="1"/>
              </p:cNvPicPr>
              <p:nvPr/>
            </p:nvPicPr>
            <p:blipFill rotWithShape="1">
              <a:blip r:embed="rId4"/>
              <a:srcRect l="67507" b="27784"/>
              <a:stretch/>
            </p:blipFill>
            <p:spPr>
              <a:xfrm>
                <a:off x="2273823" y="1533760"/>
                <a:ext cx="3297486" cy="2585998"/>
              </a:xfrm>
              <a:prstGeom prst="rect">
                <a:avLst/>
              </a:prstGeom>
            </p:spPr>
          </p:pic>
          <p:grpSp>
            <p:nvGrpSpPr>
              <p:cNvPr id="34" name="Group 33">
                <a:extLst>
                  <a:ext uri="{FF2B5EF4-FFF2-40B4-BE49-F238E27FC236}">
                    <a16:creationId xmlns:a16="http://schemas.microsoft.com/office/drawing/2014/main" id="{4121C5CA-CAE2-4849-B48C-DD2667AD2355}"/>
                  </a:ext>
                </a:extLst>
              </p:cNvPr>
              <p:cNvGrpSpPr/>
              <p:nvPr/>
            </p:nvGrpSpPr>
            <p:grpSpPr>
              <a:xfrm>
                <a:off x="2724405" y="4129199"/>
                <a:ext cx="2628998" cy="1543421"/>
                <a:chOff x="1530757" y="4182378"/>
                <a:chExt cx="2628998" cy="1543421"/>
              </a:xfrm>
            </p:grpSpPr>
            <p:sp>
              <p:nvSpPr>
                <p:cNvPr id="41" name="TextBox 40">
                  <a:extLst>
                    <a:ext uri="{FF2B5EF4-FFF2-40B4-BE49-F238E27FC236}">
                      <a16:creationId xmlns:a16="http://schemas.microsoft.com/office/drawing/2014/main" id="{F25299FF-1475-4921-90C7-FFA071AFB607}"/>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42" name="TextBox 41">
                  <a:extLst>
                    <a:ext uri="{FF2B5EF4-FFF2-40B4-BE49-F238E27FC236}">
                      <a16:creationId xmlns:a16="http://schemas.microsoft.com/office/drawing/2014/main" id="{61E8D5B6-0337-40AF-9E7A-B4ED8DE1FF0C}"/>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43" name="TextBox 42">
                  <a:extLst>
                    <a:ext uri="{FF2B5EF4-FFF2-40B4-BE49-F238E27FC236}">
                      <a16:creationId xmlns:a16="http://schemas.microsoft.com/office/drawing/2014/main" id="{DDFD2535-7F71-4E00-A577-D5A9795A2541}"/>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44" name="TextBox 43">
                  <a:extLst>
                    <a:ext uri="{FF2B5EF4-FFF2-40B4-BE49-F238E27FC236}">
                      <a16:creationId xmlns:a16="http://schemas.microsoft.com/office/drawing/2014/main" id="{781C1317-5C42-4678-9A5B-CA4AE8E847BF}"/>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45" name="TextBox 44">
                  <a:extLst>
                    <a:ext uri="{FF2B5EF4-FFF2-40B4-BE49-F238E27FC236}">
                      <a16:creationId xmlns:a16="http://schemas.microsoft.com/office/drawing/2014/main" id="{B0258CE9-DF0F-4D48-AA96-235C3F07FCA8}"/>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grpSp>
        <p:sp>
          <p:nvSpPr>
            <p:cNvPr id="6" name="TextBox 5">
              <a:extLst>
                <a:ext uri="{FF2B5EF4-FFF2-40B4-BE49-F238E27FC236}">
                  <a16:creationId xmlns:a16="http://schemas.microsoft.com/office/drawing/2014/main" id="{003F4A58-CDBE-4999-9324-87C7C2989C44}"/>
                </a:ext>
              </a:extLst>
            </p:cNvPr>
            <p:cNvSpPr txBox="1"/>
            <p:nvPr/>
          </p:nvSpPr>
          <p:spPr>
            <a:xfrm>
              <a:off x="2698622" y="1809250"/>
              <a:ext cx="201190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ReVeal Data</a:t>
              </a:r>
            </a:p>
          </p:txBody>
        </p:sp>
      </p:grpSp>
      <p:grpSp>
        <p:nvGrpSpPr>
          <p:cNvPr id="54" name="Group 53">
            <a:extLst>
              <a:ext uri="{FF2B5EF4-FFF2-40B4-BE49-F238E27FC236}">
                <a16:creationId xmlns:a16="http://schemas.microsoft.com/office/drawing/2014/main" id="{EA5767B4-0F91-453B-AAC2-E333B916CDA1}"/>
              </a:ext>
            </a:extLst>
          </p:cNvPr>
          <p:cNvGrpSpPr/>
          <p:nvPr/>
        </p:nvGrpSpPr>
        <p:grpSpPr>
          <a:xfrm>
            <a:off x="6642359" y="1442390"/>
            <a:ext cx="3291136" cy="4369098"/>
            <a:chOff x="6908166" y="1809251"/>
            <a:chExt cx="3291136" cy="4369098"/>
          </a:xfrm>
        </p:grpSpPr>
        <p:grpSp>
          <p:nvGrpSpPr>
            <p:cNvPr id="2" name="Group 1">
              <a:extLst>
                <a:ext uri="{FF2B5EF4-FFF2-40B4-BE49-F238E27FC236}">
                  <a16:creationId xmlns:a16="http://schemas.microsoft.com/office/drawing/2014/main" id="{CF923F6F-73FA-4BEA-9473-A29F595802AA}"/>
                </a:ext>
              </a:extLst>
            </p:cNvPr>
            <p:cNvGrpSpPr/>
            <p:nvPr/>
          </p:nvGrpSpPr>
          <p:grpSpPr>
            <a:xfrm>
              <a:off x="6908166" y="2098443"/>
              <a:ext cx="3291136" cy="4079906"/>
              <a:chOff x="5651742" y="1583273"/>
              <a:chExt cx="3291136" cy="4079906"/>
            </a:xfrm>
          </p:grpSpPr>
          <p:grpSp>
            <p:nvGrpSpPr>
              <p:cNvPr id="25" name="Group 24">
                <a:extLst>
                  <a:ext uri="{FF2B5EF4-FFF2-40B4-BE49-F238E27FC236}">
                    <a16:creationId xmlns:a16="http://schemas.microsoft.com/office/drawing/2014/main" id="{E28E3FCA-20AD-49E3-A0FF-934EBF463530}"/>
                  </a:ext>
                </a:extLst>
              </p:cNvPr>
              <p:cNvGrpSpPr/>
              <p:nvPr/>
            </p:nvGrpSpPr>
            <p:grpSpPr>
              <a:xfrm>
                <a:off x="6110314" y="4119758"/>
                <a:ext cx="2628998" cy="1543421"/>
                <a:chOff x="1530757" y="4182378"/>
                <a:chExt cx="2628998" cy="1543421"/>
              </a:xfrm>
            </p:grpSpPr>
            <p:sp>
              <p:nvSpPr>
                <p:cNvPr id="26" name="TextBox 25">
                  <a:extLst>
                    <a:ext uri="{FF2B5EF4-FFF2-40B4-BE49-F238E27FC236}">
                      <a16:creationId xmlns:a16="http://schemas.microsoft.com/office/drawing/2014/main" id="{8F46E62F-F295-4BEE-B5FB-9F11990AA2DE}"/>
                    </a:ext>
                  </a:extLst>
                </p:cNvPr>
                <p:cNvSpPr txBox="1"/>
                <p:nvPr/>
              </p:nvSpPr>
              <p:spPr>
                <a:xfrm rot="16200000">
                  <a:off x="947327"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VulDeePecker</a:t>
                  </a:r>
                </a:p>
              </p:txBody>
            </p:sp>
            <p:sp>
              <p:nvSpPr>
                <p:cNvPr id="27" name="TextBox 26">
                  <a:extLst>
                    <a:ext uri="{FF2B5EF4-FFF2-40B4-BE49-F238E27FC236}">
                      <a16:creationId xmlns:a16="http://schemas.microsoft.com/office/drawing/2014/main" id="{B267E390-63ED-4E7F-A156-542F1378ECA2}"/>
                    </a:ext>
                  </a:extLst>
                </p:cNvPr>
                <p:cNvSpPr txBox="1"/>
                <p:nvPr/>
              </p:nvSpPr>
              <p:spPr>
                <a:xfrm rot="16200000">
                  <a:off x="1507790" y="4765808"/>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SySeVR</a:t>
                  </a:r>
                </a:p>
              </p:txBody>
            </p:sp>
            <p:sp>
              <p:nvSpPr>
                <p:cNvPr id="28" name="TextBox 27">
                  <a:extLst>
                    <a:ext uri="{FF2B5EF4-FFF2-40B4-BE49-F238E27FC236}">
                      <a16:creationId xmlns:a16="http://schemas.microsoft.com/office/drawing/2014/main" id="{1AE33C77-3B17-4307-9C24-3A27DAE0AD43}"/>
                    </a:ext>
                  </a:extLst>
                </p:cNvPr>
                <p:cNvSpPr txBox="1"/>
                <p:nvPr/>
              </p:nvSpPr>
              <p:spPr>
                <a:xfrm rot="16200000">
                  <a:off x="2068049"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Russell et. al.</a:t>
                  </a:r>
                </a:p>
              </p:txBody>
            </p:sp>
            <p:sp>
              <p:nvSpPr>
                <p:cNvPr id="29" name="TextBox 28">
                  <a:extLst>
                    <a:ext uri="{FF2B5EF4-FFF2-40B4-BE49-F238E27FC236}">
                      <a16:creationId xmlns:a16="http://schemas.microsoft.com/office/drawing/2014/main" id="{F5A0CA20-9CD7-4A49-953A-C05BC7A35046}"/>
                    </a:ext>
                  </a:extLst>
                </p:cNvPr>
                <p:cNvSpPr txBox="1"/>
                <p:nvPr/>
              </p:nvSpPr>
              <p:spPr>
                <a:xfrm rot="16200000">
                  <a:off x="2628512" y="4773037"/>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Devign</a:t>
                  </a:r>
                </a:p>
              </p:txBody>
            </p:sp>
            <p:sp>
              <p:nvSpPr>
                <p:cNvPr id="30" name="TextBox 29">
                  <a:extLst>
                    <a:ext uri="{FF2B5EF4-FFF2-40B4-BE49-F238E27FC236}">
                      <a16:creationId xmlns:a16="http://schemas.microsoft.com/office/drawing/2014/main" id="{17EFF6D4-8566-4B16-A485-737DE6E9FE8E}"/>
                    </a:ext>
                  </a:extLst>
                </p:cNvPr>
                <p:cNvSpPr txBox="1"/>
                <p:nvPr/>
              </p:nvSpPr>
              <p:spPr>
                <a:xfrm rot="16200000">
                  <a:off x="3206993" y="4772442"/>
                  <a:ext cx="1536192" cy="369332"/>
                </a:xfrm>
                <a:prstGeom prst="rect">
                  <a:avLst/>
                </a:prstGeom>
                <a:noFill/>
              </p:spPr>
              <p:txBody>
                <a:bodyPr wrap="square" rtlCol="0">
                  <a:spAutoFit/>
                </a:bodyPr>
                <a:lstStyle/>
                <a:p>
                  <a:pPr algn="r"/>
                  <a:r>
                    <a:rPr lang="en-US" dirty="0">
                      <a:latin typeface="Times New Roman" panose="02020603050405020304" pitchFamily="18" charset="0"/>
                      <a:cs typeface="Times New Roman" panose="02020603050405020304" pitchFamily="18" charset="0"/>
                    </a:rPr>
                    <a:t>ReVeal</a:t>
                  </a:r>
                </a:p>
              </p:txBody>
            </p:sp>
          </p:grpSp>
          <p:pic>
            <p:nvPicPr>
              <p:cNvPr id="4" name="Picture 3">
                <a:extLst>
                  <a:ext uri="{FF2B5EF4-FFF2-40B4-BE49-F238E27FC236}">
                    <a16:creationId xmlns:a16="http://schemas.microsoft.com/office/drawing/2014/main" id="{DBE68135-737F-40C3-AA0D-807115F2B3B8}"/>
                  </a:ext>
                </a:extLst>
              </p:cNvPr>
              <p:cNvPicPr>
                <a:picLocks noChangeAspect="1"/>
              </p:cNvPicPr>
              <p:nvPr/>
            </p:nvPicPr>
            <p:blipFill rotWithShape="1">
              <a:blip r:embed="rId5"/>
              <a:srcRect l="67569"/>
              <a:stretch/>
            </p:blipFill>
            <p:spPr>
              <a:xfrm>
                <a:off x="5651742" y="1583273"/>
                <a:ext cx="3291136" cy="2540527"/>
              </a:xfrm>
              <a:prstGeom prst="rect">
                <a:avLst/>
              </a:prstGeom>
            </p:spPr>
          </p:pic>
        </p:grpSp>
        <p:sp>
          <p:nvSpPr>
            <p:cNvPr id="53" name="TextBox 52">
              <a:extLst>
                <a:ext uri="{FF2B5EF4-FFF2-40B4-BE49-F238E27FC236}">
                  <a16:creationId xmlns:a16="http://schemas.microsoft.com/office/drawing/2014/main" id="{537E312F-0F08-44DC-AD03-A8EF599E841C}"/>
                </a:ext>
              </a:extLst>
            </p:cNvPr>
            <p:cNvSpPr txBox="1"/>
            <p:nvPr/>
          </p:nvSpPr>
          <p:spPr>
            <a:xfrm>
              <a:off x="7716292" y="1809251"/>
              <a:ext cx="2011906" cy="46166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Devign Data</a:t>
              </a:r>
            </a:p>
          </p:txBody>
        </p:sp>
      </p:grpSp>
      <p:sp>
        <p:nvSpPr>
          <p:cNvPr id="55" name="Rectangle 54">
            <a:extLst>
              <a:ext uri="{FF2B5EF4-FFF2-40B4-BE49-F238E27FC236}">
                <a16:creationId xmlns:a16="http://schemas.microsoft.com/office/drawing/2014/main" id="{181A80C8-EE53-4929-9883-77ED114CAED8}"/>
              </a:ext>
            </a:extLst>
          </p:cNvPr>
          <p:cNvSpPr/>
          <p:nvPr/>
        </p:nvSpPr>
        <p:spPr>
          <a:xfrm>
            <a:off x="2853887" y="4259221"/>
            <a:ext cx="1701223" cy="1536192"/>
          </a:xfrm>
          <a:prstGeom prst="rect">
            <a:avLst/>
          </a:prstGeom>
          <a:solidFill>
            <a:srgbClr val="002060">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Sequence Based Model</a:t>
            </a:r>
          </a:p>
        </p:txBody>
      </p:sp>
      <p:sp>
        <p:nvSpPr>
          <p:cNvPr id="56" name="Rectangle 55">
            <a:extLst>
              <a:ext uri="{FF2B5EF4-FFF2-40B4-BE49-F238E27FC236}">
                <a16:creationId xmlns:a16="http://schemas.microsoft.com/office/drawing/2014/main" id="{D62B4D84-38A2-4A43-812A-E28B5D997AB7}"/>
              </a:ext>
            </a:extLst>
          </p:cNvPr>
          <p:cNvSpPr/>
          <p:nvPr/>
        </p:nvSpPr>
        <p:spPr>
          <a:xfrm>
            <a:off x="6995448" y="4274701"/>
            <a:ext cx="1701223" cy="1536192"/>
          </a:xfrm>
          <a:prstGeom prst="rect">
            <a:avLst/>
          </a:prstGeom>
          <a:solidFill>
            <a:srgbClr val="002060">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Sequence Based Model</a:t>
            </a:r>
          </a:p>
        </p:txBody>
      </p:sp>
      <p:sp>
        <p:nvSpPr>
          <p:cNvPr id="57" name="Rectangle 56">
            <a:extLst>
              <a:ext uri="{FF2B5EF4-FFF2-40B4-BE49-F238E27FC236}">
                <a16:creationId xmlns:a16="http://schemas.microsoft.com/office/drawing/2014/main" id="{2EEA02D8-069E-4ECF-8557-FD8051A1E902}"/>
              </a:ext>
            </a:extLst>
          </p:cNvPr>
          <p:cNvSpPr/>
          <p:nvPr/>
        </p:nvSpPr>
        <p:spPr>
          <a:xfrm>
            <a:off x="4703684" y="4268066"/>
            <a:ext cx="1041987" cy="1536192"/>
          </a:xfrm>
          <a:prstGeom prst="rect">
            <a:avLst/>
          </a:prstGeom>
          <a:solidFill>
            <a:srgbClr val="002060">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Graph Based Model</a:t>
            </a:r>
          </a:p>
        </p:txBody>
      </p:sp>
      <p:sp>
        <p:nvSpPr>
          <p:cNvPr id="58" name="Rectangle 57">
            <a:extLst>
              <a:ext uri="{FF2B5EF4-FFF2-40B4-BE49-F238E27FC236}">
                <a16:creationId xmlns:a16="http://schemas.microsoft.com/office/drawing/2014/main" id="{836508B7-5B63-400B-9D07-22B57CA26F2E}"/>
              </a:ext>
            </a:extLst>
          </p:cNvPr>
          <p:cNvSpPr/>
          <p:nvPr/>
        </p:nvSpPr>
        <p:spPr>
          <a:xfrm>
            <a:off x="8790077" y="4274701"/>
            <a:ext cx="1041987" cy="1536192"/>
          </a:xfrm>
          <a:prstGeom prst="rect">
            <a:avLst/>
          </a:prstGeom>
          <a:solidFill>
            <a:srgbClr val="002060">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Graph Based Model</a:t>
            </a:r>
          </a:p>
        </p:txBody>
      </p:sp>
    </p:spTree>
    <p:extLst>
      <p:ext uri="{BB962C8B-B14F-4D97-AF65-F5344CB8AC3E}">
        <p14:creationId xmlns:p14="http://schemas.microsoft.com/office/powerpoint/2010/main" val="317216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anim calcmode="lin" valueType="num">
                                      <p:cBhvr>
                                        <p:cTn id="23" dur="1000" fill="hold"/>
                                        <p:tgtEl>
                                          <p:spTgt spid="58"/>
                                        </p:tgtEl>
                                        <p:attrNameLst>
                                          <p:attrName>ppt_x</p:attrName>
                                        </p:attrNameLst>
                                      </p:cBhvr>
                                      <p:tavLst>
                                        <p:tav tm="0">
                                          <p:val>
                                            <p:strVal val="#ppt_x"/>
                                          </p:val>
                                        </p:tav>
                                        <p:tav tm="100000">
                                          <p:val>
                                            <p:strVal val="#ppt_x"/>
                                          </p:val>
                                        </p:tav>
                                      </p:tavLst>
                                    </p:anim>
                                    <p:anim calcmode="lin" valueType="num">
                                      <p:cBhvr>
                                        <p:cTn id="24"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26</a:t>
            </a:fld>
            <a:endParaRPr lang="en-US"/>
          </a:p>
        </p:txBody>
      </p:sp>
      <p:sp>
        <p:nvSpPr>
          <p:cNvPr id="23" name="Google Shape;228;p28">
            <a:extLst>
              <a:ext uri="{FF2B5EF4-FFF2-40B4-BE49-F238E27FC236}">
                <a16:creationId xmlns:a16="http://schemas.microsoft.com/office/drawing/2014/main" id="{B07433EF-DCAE-48E8-8D29-3B32FBE06FD9}"/>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Times New Roman" panose="02020603050405020304" pitchFamily="18" charset="0"/>
                <a:ea typeface="Times New Roman"/>
                <a:cs typeface="Times New Roman" panose="02020603050405020304" pitchFamily="18" charset="0"/>
                <a:sym typeface="Times New Roman"/>
              </a:rPr>
              <a:t>Summary</a:t>
            </a:r>
          </a:p>
        </p:txBody>
      </p:sp>
      <p:sp>
        <p:nvSpPr>
          <p:cNvPr id="2" name="Rectangle: Rounded Corners 1">
            <a:extLst>
              <a:ext uri="{FF2B5EF4-FFF2-40B4-BE49-F238E27FC236}">
                <a16:creationId xmlns:a16="http://schemas.microsoft.com/office/drawing/2014/main" id="{0D82BBAA-7F29-4776-BEAC-1BB77B9D40DE}"/>
              </a:ext>
            </a:extLst>
          </p:cNvPr>
          <p:cNvSpPr/>
          <p:nvPr/>
        </p:nvSpPr>
        <p:spPr>
          <a:xfrm>
            <a:off x="1328735" y="2897953"/>
            <a:ext cx="9534528" cy="620853"/>
          </a:xfrm>
          <a:prstGeom prst="roundRect">
            <a:avLst>
              <a:gd name="adj" fmla="val 495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Both </a:t>
            </a:r>
            <a:r>
              <a:rPr lang="en-US" sz="2800" b="1" dirty="0">
                <a:solidFill>
                  <a:schemeClr val="accent6">
                    <a:lumMod val="75000"/>
                  </a:schemeClr>
                </a:solidFill>
                <a:latin typeface="Times New Roman" panose="02020603050405020304" pitchFamily="18" charset="0"/>
                <a:cs typeface="Times New Roman" panose="02020603050405020304" pitchFamily="18" charset="0"/>
              </a:rPr>
              <a:t>Training and Evaluation data </a:t>
            </a:r>
            <a:r>
              <a:rPr lang="en-US" sz="2800" dirty="0">
                <a:solidFill>
                  <a:schemeClr val="tx1"/>
                </a:solidFill>
                <a:latin typeface="Times New Roman" panose="02020603050405020304" pitchFamily="18" charset="0"/>
                <a:cs typeface="Times New Roman" panose="02020603050405020304" pitchFamily="18" charset="0"/>
              </a:rPr>
              <a:t>should be carefully chosen.</a:t>
            </a:r>
          </a:p>
        </p:txBody>
      </p:sp>
      <p:sp>
        <p:nvSpPr>
          <p:cNvPr id="6" name="Rectangle: Rounded Corners 5">
            <a:extLst>
              <a:ext uri="{FF2B5EF4-FFF2-40B4-BE49-F238E27FC236}">
                <a16:creationId xmlns:a16="http://schemas.microsoft.com/office/drawing/2014/main" id="{376F44BA-09DB-41AA-9073-EB383FD60579}"/>
              </a:ext>
            </a:extLst>
          </p:cNvPr>
          <p:cNvSpPr/>
          <p:nvPr/>
        </p:nvSpPr>
        <p:spPr>
          <a:xfrm>
            <a:off x="1328735" y="3790857"/>
            <a:ext cx="9534528" cy="620853"/>
          </a:xfrm>
          <a:prstGeom prst="roundRect">
            <a:avLst>
              <a:gd name="adj" fmla="val 495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7030A0"/>
                </a:solidFill>
                <a:latin typeface="Times New Roman" panose="02020603050405020304" pitchFamily="18" charset="0"/>
                <a:cs typeface="Times New Roman" panose="02020603050405020304" pitchFamily="18" charset="0"/>
              </a:rPr>
              <a:t>Models should be chosen cautiously </a:t>
            </a:r>
            <a:r>
              <a:rPr lang="en-US" sz="2800" dirty="0">
                <a:solidFill>
                  <a:schemeClr val="tx1"/>
                </a:solidFill>
                <a:latin typeface="Times New Roman" panose="02020603050405020304" pitchFamily="18" charset="0"/>
                <a:cs typeface="Times New Roman" panose="02020603050405020304" pitchFamily="18" charset="0"/>
              </a:rPr>
              <a:t>to facilitate Code Analysis.</a:t>
            </a:r>
          </a:p>
        </p:txBody>
      </p:sp>
      <p:sp>
        <p:nvSpPr>
          <p:cNvPr id="7" name="Rectangle: Rounded Corners 6">
            <a:extLst>
              <a:ext uri="{FF2B5EF4-FFF2-40B4-BE49-F238E27FC236}">
                <a16:creationId xmlns:a16="http://schemas.microsoft.com/office/drawing/2014/main" id="{DB8D0B9B-A81C-4DC6-A385-EEB4974BB970}"/>
              </a:ext>
            </a:extLst>
          </p:cNvPr>
          <p:cNvSpPr/>
          <p:nvPr/>
        </p:nvSpPr>
        <p:spPr>
          <a:xfrm>
            <a:off x="1328735" y="1227972"/>
            <a:ext cx="9534528" cy="1466619"/>
          </a:xfrm>
          <a:prstGeom prst="roundRect">
            <a:avLst>
              <a:gd name="adj" fmla="val 495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Times New Roman" panose="02020603050405020304" pitchFamily="18" charset="0"/>
                <a:cs typeface="Times New Roman" panose="02020603050405020304" pitchFamily="18" charset="0"/>
              </a:rPr>
              <a:t>Deep Learning Based Vulnerability Detection is </a:t>
            </a:r>
          </a:p>
          <a:p>
            <a:pPr algn="ctr"/>
            <a:r>
              <a:rPr lang="en-US" sz="2800" b="1" dirty="0">
                <a:solidFill>
                  <a:srgbClr val="FF0000"/>
                </a:solidFill>
                <a:latin typeface="Times New Roman" panose="02020603050405020304" pitchFamily="18" charset="0"/>
                <a:cs typeface="Times New Roman" panose="02020603050405020304" pitchFamily="18" charset="0"/>
              </a:rPr>
              <a:t>Far from being perfect</a:t>
            </a:r>
            <a:r>
              <a:rPr lang="en-US" sz="2800" dirty="0">
                <a:solidFill>
                  <a:schemeClr val="tx1"/>
                </a:solidFill>
                <a:latin typeface="Times New Roman" panose="02020603050405020304" pitchFamily="18" charset="0"/>
                <a:cs typeface="Times New Roman" panose="02020603050405020304" pitchFamily="18" charset="0"/>
              </a:rPr>
              <a:t>, even </a:t>
            </a:r>
          </a:p>
          <a:p>
            <a:pPr algn="ctr"/>
            <a:r>
              <a:rPr lang="en-US" sz="2800" b="1" dirty="0">
                <a:solidFill>
                  <a:srgbClr val="FF0000"/>
                </a:solidFill>
                <a:latin typeface="Times New Roman" panose="02020603050405020304" pitchFamily="18" charset="0"/>
                <a:cs typeface="Times New Roman" panose="02020603050405020304" pitchFamily="18" charset="0"/>
              </a:rPr>
              <a:t>Far from being effectively usable</a:t>
            </a:r>
            <a:r>
              <a:rPr lang="en-US" sz="2800" dirty="0">
                <a:solidFill>
                  <a:schemeClr val="tx1"/>
                </a:solidFill>
                <a:latin typeface="Times New Roman" panose="02020603050405020304" pitchFamily="18" charset="0"/>
                <a:cs typeface="Times New Roman" panose="02020603050405020304" pitchFamily="18" charset="0"/>
              </a:rPr>
              <a:t>.</a:t>
            </a:r>
          </a:p>
        </p:txBody>
      </p:sp>
      <p:sp>
        <p:nvSpPr>
          <p:cNvPr id="8" name="Rectangle: Rounded Corners 7">
            <a:extLst>
              <a:ext uri="{FF2B5EF4-FFF2-40B4-BE49-F238E27FC236}">
                <a16:creationId xmlns:a16="http://schemas.microsoft.com/office/drawing/2014/main" id="{D75C7AB7-D71B-4721-A857-A15A284FAA47}"/>
              </a:ext>
            </a:extLst>
          </p:cNvPr>
          <p:cNvSpPr/>
          <p:nvPr/>
        </p:nvSpPr>
        <p:spPr>
          <a:xfrm>
            <a:off x="1328736" y="4615072"/>
            <a:ext cx="9534528" cy="1411427"/>
          </a:xfrm>
          <a:prstGeom prst="roundRect">
            <a:avLst>
              <a:gd name="adj" fmla="val 4955"/>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lumMod val="50000"/>
                  </a:schemeClr>
                </a:solidFill>
                <a:latin typeface="Times New Roman" panose="02020603050405020304" pitchFamily="18" charset="0"/>
                <a:cs typeface="Times New Roman" panose="02020603050405020304" pitchFamily="18" charset="0"/>
              </a:rPr>
              <a:t>“Static” analysis on Functionality</a:t>
            </a:r>
            <a:r>
              <a:rPr lang="en-US" sz="2800" dirty="0">
                <a:solidFill>
                  <a:schemeClr val="accent2">
                    <a:lumMod val="50000"/>
                  </a:schemeClr>
                </a:solidFill>
                <a:latin typeface="Times New Roman" panose="02020603050405020304" pitchFamily="18" charset="0"/>
                <a:cs typeface="Times New Roman" panose="02020603050405020304" pitchFamily="18" charset="0"/>
              </a:rPr>
              <a:t>, </a:t>
            </a:r>
            <a:r>
              <a:rPr lang="en-US" sz="2800" dirty="0">
                <a:solidFill>
                  <a:schemeClr val="tx1"/>
                </a:solidFill>
                <a:latin typeface="Times New Roman" panose="02020603050405020304" pitchFamily="18" charset="0"/>
                <a:cs typeface="Times New Roman" panose="02020603050405020304" pitchFamily="18" charset="0"/>
              </a:rPr>
              <a:t>and</a:t>
            </a:r>
          </a:p>
          <a:p>
            <a:pPr algn="ctr"/>
            <a:r>
              <a:rPr lang="en-US" sz="2800" b="1" dirty="0">
                <a:solidFill>
                  <a:srgbClr val="000099"/>
                </a:solidFill>
                <a:latin typeface="Times New Roman" panose="02020603050405020304" pitchFamily="18" charset="0"/>
                <a:cs typeface="Times New Roman" panose="02020603050405020304" pitchFamily="18" charset="0"/>
              </a:rPr>
              <a:t>“Dynamic” analysis on execution traces</a:t>
            </a:r>
            <a:r>
              <a:rPr lang="en-US" sz="2800" dirty="0">
                <a:solidFill>
                  <a:srgbClr val="000099"/>
                </a:solidFill>
                <a:latin typeface="Times New Roman" panose="02020603050405020304" pitchFamily="18" charset="0"/>
                <a:cs typeface="Times New Roman" panose="02020603050405020304" pitchFamily="18" charset="0"/>
              </a:rPr>
              <a:t> </a:t>
            </a:r>
          </a:p>
          <a:p>
            <a:pPr algn="ctr"/>
            <a:r>
              <a:rPr lang="en-US" sz="2800" dirty="0">
                <a:solidFill>
                  <a:schemeClr val="tx1"/>
                </a:solidFill>
                <a:latin typeface="Times New Roman" panose="02020603050405020304" pitchFamily="18" charset="0"/>
                <a:cs typeface="Times New Roman" panose="02020603050405020304" pitchFamily="18" charset="0"/>
              </a:rPr>
              <a:t>should be incorporated to design more robust model.</a:t>
            </a:r>
          </a:p>
        </p:txBody>
      </p:sp>
    </p:spTree>
    <p:extLst>
      <p:ext uri="{BB962C8B-B14F-4D97-AF65-F5344CB8AC3E}">
        <p14:creationId xmlns:p14="http://schemas.microsoft.com/office/powerpoint/2010/main" val="247089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27</a:t>
            </a:fld>
            <a:endParaRPr lang="en-US"/>
          </a:p>
        </p:txBody>
      </p:sp>
      <p:sp>
        <p:nvSpPr>
          <p:cNvPr id="6" name="Rectangle 5">
            <a:extLst>
              <a:ext uri="{FF2B5EF4-FFF2-40B4-BE49-F238E27FC236}">
                <a16:creationId xmlns:a16="http://schemas.microsoft.com/office/drawing/2014/main" id="{79C26C3F-AD5B-4F0D-AA5E-2492EE53EDEC}"/>
              </a:ext>
            </a:extLst>
          </p:cNvPr>
          <p:cNvSpPr/>
          <p:nvPr/>
        </p:nvSpPr>
        <p:spPr>
          <a:xfrm>
            <a:off x="3022081" y="2321004"/>
            <a:ext cx="6147837" cy="2215991"/>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 </a:t>
            </a:r>
            <a:r>
              <a:rPr lang="en-US" sz="13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formal Roman" panose="030604020304060B0204" pitchFamily="66" charset="0"/>
              </a:rPr>
              <a:t>Thanks! </a:t>
            </a:r>
            <a:endPar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formal Roman" panose="030604020304060B0204" pitchFamily="66" charset="0"/>
            </a:endParaRPr>
          </a:p>
        </p:txBody>
      </p:sp>
    </p:spTree>
    <p:extLst>
      <p:ext uri="{BB962C8B-B14F-4D97-AF65-F5344CB8AC3E}">
        <p14:creationId xmlns:p14="http://schemas.microsoft.com/office/powerpoint/2010/main" val="1725015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Why Vulnerability Detection?</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813A1F9-97A3-481F-9FD1-1980226F0119}"/>
              </a:ext>
            </a:extLst>
          </p:cNvPr>
          <p:cNvGrpSpPr/>
          <p:nvPr/>
        </p:nvGrpSpPr>
        <p:grpSpPr>
          <a:xfrm>
            <a:off x="1305585" y="2052969"/>
            <a:ext cx="5941622" cy="3100442"/>
            <a:chOff x="720436" y="629804"/>
            <a:chExt cx="6915419" cy="3666348"/>
          </a:xfrm>
        </p:grpSpPr>
        <p:pic>
          <p:nvPicPr>
            <p:cNvPr id="10" name="Google Shape;64;p14">
              <a:extLst>
                <a:ext uri="{FF2B5EF4-FFF2-40B4-BE49-F238E27FC236}">
                  <a16:creationId xmlns:a16="http://schemas.microsoft.com/office/drawing/2014/main" id="{0C4AD3A8-D371-4337-8861-D7A9124DE4CB}"/>
                </a:ext>
              </a:extLst>
            </p:cNvPr>
            <p:cNvPicPr preferRelativeResize="0"/>
            <p:nvPr/>
          </p:nvPicPr>
          <p:blipFill>
            <a:blip r:embed="rId4">
              <a:alphaModFix/>
            </a:blip>
            <a:stretch>
              <a:fillRect/>
            </a:stretch>
          </p:blipFill>
          <p:spPr>
            <a:xfrm>
              <a:off x="720436" y="629804"/>
              <a:ext cx="6915419" cy="2865699"/>
            </a:xfrm>
            <a:prstGeom prst="rect">
              <a:avLst/>
            </a:prstGeom>
            <a:noFill/>
            <a:ln>
              <a:noFill/>
            </a:ln>
          </p:spPr>
        </p:pic>
        <p:sp>
          <p:nvSpPr>
            <p:cNvPr id="12" name="Google Shape;65;p14">
              <a:extLst>
                <a:ext uri="{FF2B5EF4-FFF2-40B4-BE49-F238E27FC236}">
                  <a16:creationId xmlns:a16="http://schemas.microsoft.com/office/drawing/2014/main" id="{F2A20BF6-4571-4808-814D-465D201584B9}"/>
                </a:ext>
              </a:extLst>
            </p:cNvPr>
            <p:cNvSpPr txBox="1"/>
            <p:nvPr/>
          </p:nvSpPr>
          <p:spPr>
            <a:xfrm>
              <a:off x="895389" y="3495503"/>
              <a:ext cx="5762992" cy="800649"/>
            </a:xfrm>
            <a:prstGeom prst="rect">
              <a:avLst/>
            </a:prstGeom>
            <a:noFill/>
            <a:ln>
              <a:noFill/>
            </a:ln>
          </p:spPr>
          <p:txBody>
            <a:bodyPr spcFirstLastPara="1" wrap="square" lIns="121900" tIns="121900" rIns="121900" bIns="121900" anchor="t" anchorCtr="0">
              <a:spAutoFit/>
            </a:bodyPr>
            <a:lstStyle/>
            <a:p>
              <a:pPr algn="ctr"/>
              <a:r>
                <a:rPr lang="en" sz="1400" dirty="0">
                  <a:latin typeface="Poppins" panose="00000500000000000000" pitchFamily="2" charset="0"/>
                  <a:ea typeface="Times New Roman"/>
                  <a:cs typeface="Poppins" panose="00000500000000000000" pitchFamily="2" charset="0"/>
                  <a:sym typeface="Times New Roman"/>
                </a:rPr>
                <a:t>CVE: Common Vulnerabilities and Exposures</a:t>
              </a:r>
            </a:p>
            <a:p>
              <a:pPr algn="ctr"/>
              <a:r>
                <a:rPr lang="en" sz="1400" dirty="0">
                  <a:latin typeface="Poppins" panose="00000500000000000000" pitchFamily="2" charset="0"/>
                  <a:ea typeface="Times New Roman"/>
                  <a:cs typeface="Poppins" panose="00000500000000000000" pitchFamily="2" charset="0"/>
                  <a:sym typeface="Times New Roman"/>
                </a:rPr>
                <a:t>National Vulnerability Database - 17 November 2021</a:t>
              </a:r>
              <a:endParaRPr sz="1400" dirty="0">
                <a:latin typeface="Poppins" panose="00000500000000000000" pitchFamily="2" charset="0"/>
                <a:ea typeface="Times New Roman"/>
                <a:cs typeface="Poppins" panose="00000500000000000000" pitchFamily="2" charset="0"/>
                <a:sym typeface="Times New Roman"/>
              </a:endParaRPr>
            </a:p>
          </p:txBody>
        </p:sp>
      </p:grpSp>
      <p:sp>
        <p:nvSpPr>
          <p:cNvPr id="14" name="Google Shape;66;p14">
            <a:extLst>
              <a:ext uri="{FF2B5EF4-FFF2-40B4-BE49-F238E27FC236}">
                <a16:creationId xmlns:a16="http://schemas.microsoft.com/office/drawing/2014/main" id="{F0C93232-738B-41FD-A1B3-8408BDAF666A}"/>
              </a:ext>
            </a:extLst>
          </p:cNvPr>
          <p:cNvSpPr/>
          <p:nvPr/>
        </p:nvSpPr>
        <p:spPr>
          <a:xfrm>
            <a:off x="1419806" y="3807759"/>
            <a:ext cx="1680000" cy="25432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 name="Google Shape;74;p15">
            <a:extLst>
              <a:ext uri="{FF2B5EF4-FFF2-40B4-BE49-F238E27FC236}">
                <a16:creationId xmlns:a16="http://schemas.microsoft.com/office/drawing/2014/main" id="{E65FF13E-1994-4A4C-B36C-BE4E19D063C4}"/>
              </a:ext>
            </a:extLst>
          </p:cNvPr>
          <p:cNvPicPr preferRelativeResize="0"/>
          <p:nvPr/>
        </p:nvPicPr>
        <p:blipFill rotWithShape="1">
          <a:blip r:embed="rId5">
            <a:alphaModFix/>
          </a:blip>
          <a:srcRect r="37798"/>
          <a:stretch/>
        </p:blipFill>
        <p:spPr>
          <a:xfrm>
            <a:off x="7435726" y="2485377"/>
            <a:ext cx="3278645" cy="2344053"/>
          </a:xfrm>
          <a:prstGeom prst="rect">
            <a:avLst/>
          </a:prstGeom>
          <a:noFill/>
          <a:ln>
            <a:noFill/>
          </a:ln>
        </p:spPr>
      </p:pic>
      <p:sp>
        <p:nvSpPr>
          <p:cNvPr id="21" name="Google Shape;66;p14">
            <a:extLst>
              <a:ext uri="{FF2B5EF4-FFF2-40B4-BE49-F238E27FC236}">
                <a16:creationId xmlns:a16="http://schemas.microsoft.com/office/drawing/2014/main" id="{24C1C6C4-7C52-4876-8186-3BF7B73EFE1A}"/>
              </a:ext>
            </a:extLst>
          </p:cNvPr>
          <p:cNvSpPr/>
          <p:nvPr/>
        </p:nvSpPr>
        <p:spPr>
          <a:xfrm>
            <a:off x="9754641" y="3231497"/>
            <a:ext cx="771211" cy="667328"/>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2" name="Slide Number Placeholder 3">
            <a:extLst>
              <a:ext uri="{FF2B5EF4-FFF2-40B4-BE49-F238E27FC236}">
                <a16:creationId xmlns:a16="http://schemas.microsoft.com/office/drawing/2014/main" id="{ED1CC172-8004-4DAE-AECF-66FDED6EC1DC}"/>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3</a:t>
            </a:fld>
            <a:endParaRPr lang="en-US"/>
          </a:p>
        </p:txBody>
      </p:sp>
    </p:spTree>
    <p:extLst>
      <p:ext uri="{BB962C8B-B14F-4D97-AF65-F5344CB8AC3E}">
        <p14:creationId xmlns:p14="http://schemas.microsoft.com/office/powerpoint/2010/main" val="21250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Why Vulnerability Detection?</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ED1CC172-8004-4DAE-AECF-66FDED6EC1DC}"/>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4</a:t>
            </a:fld>
            <a:endParaRPr lang="en-US"/>
          </a:p>
        </p:txBody>
      </p:sp>
      <p:grpSp>
        <p:nvGrpSpPr>
          <p:cNvPr id="13" name="Group 12">
            <a:extLst>
              <a:ext uri="{FF2B5EF4-FFF2-40B4-BE49-F238E27FC236}">
                <a16:creationId xmlns:a16="http://schemas.microsoft.com/office/drawing/2014/main" id="{3F69440B-C0C8-4E49-8A30-457DA764BAFC}"/>
              </a:ext>
            </a:extLst>
          </p:cNvPr>
          <p:cNvGrpSpPr/>
          <p:nvPr/>
        </p:nvGrpSpPr>
        <p:grpSpPr>
          <a:xfrm>
            <a:off x="2834852" y="1325427"/>
            <a:ext cx="526641" cy="4259138"/>
            <a:chOff x="2779436" y="1297719"/>
            <a:chExt cx="526641" cy="4259138"/>
          </a:xfrm>
        </p:grpSpPr>
        <p:sp>
          <p:nvSpPr>
            <p:cNvPr id="16" name="Rounded Rectangle 4">
              <a:extLst>
                <a:ext uri="{FF2B5EF4-FFF2-40B4-BE49-F238E27FC236}">
                  <a16:creationId xmlns:a16="http://schemas.microsoft.com/office/drawing/2014/main" id="{DB50AA57-3F96-45B9-A725-44D4FFB8FA4A}"/>
                </a:ext>
              </a:extLst>
            </p:cNvPr>
            <p:cNvSpPr/>
            <p:nvPr/>
          </p:nvSpPr>
          <p:spPr>
            <a:xfrm>
              <a:off x="2779436" y="1297719"/>
              <a:ext cx="526641"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17" name="Rounded Rectangle 5">
              <a:extLst>
                <a:ext uri="{FF2B5EF4-FFF2-40B4-BE49-F238E27FC236}">
                  <a16:creationId xmlns:a16="http://schemas.microsoft.com/office/drawing/2014/main" id="{A580BE7E-C95A-4EA4-B8F7-E8EA0ED0DB71}"/>
                </a:ext>
              </a:extLst>
            </p:cNvPr>
            <p:cNvSpPr/>
            <p:nvPr/>
          </p:nvSpPr>
          <p:spPr>
            <a:xfrm>
              <a:off x="2779436" y="5333528"/>
              <a:ext cx="509308" cy="223329"/>
            </a:xfrm>
            <a:prstGeom prst="roundRect">
              <a:avLst>
                <a:gd name="adj" fmla="val 439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sp>
        <p:nvSpPr>
          <p:cNvPr id="18" name="Rounded Rectangle 6">
            <a:extLst>
              <a:ext uri="{FF2B5EF4-FFF2-40B4-BE49-F238E27FC236}">
                <a16:creationId xmlns:a16="http://schemas.microsoft.com/office/drawing/2014/main" id="{D12DF779-9031-4AA2-9308-9397B5A0BF6D}"/>
              </a:ext>
            </a:extLst>
          </p:cNvPr>
          <p:cNvSpPr/>
          <p:nvPr/>
        </p:nvSpPr>
        <p:spPr>
          <a:xfrm>
            <a:off x="4490592" y="1325426"/>
            <a:ext cx="498233"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19" name="Rounded Rectangle 7">
            <a:extLst>
              <a:ext uri="{FF2B5EF4-FFF2-40B4-BE49-F238E27FC236}">
                <a16:creationId xmlns:a16="http://schemas.microsoft.com/office/drawing/2014/main" id="{97F01D1E-46BD-4596-A983-6B6FFE27009D}"/>
              </a:ext>
            </a:extLst>
          </p:cNvPr>
          <p:cNvSpPr/>
          <p:nvPr/>
        </p:nvSpPr>
        <p:spPr>
          <a:xfrm>
            <a:off x="4490592" y="4962500"/>
            <a:ext cx="508213" cy="622063"/>
          </a:xfrm>
          <a:prstGeom prst="roundRect">
            <a:avLst>
              <a:gd name="adj" fmla="val 44022"/>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nvGrpSpPr>
          <p:cNvPr id="20" name="Group 19">
            <a:extLst>
              <a:ext uri="{FF2B5EF4-FFF2-40B4-BE49-F238E27FC236}">
                <a16:creationId xmlns:a16="http://schemas.microsoft.com/office/drawing/2014/main" id="{106581D4-4AF9-4D56-A4C5-12476657548B}"/>
              </a:ext>
            </a:extLst>
          </p:cNvPr>
          <p:cNvGrpSpPr/>
          <p:nvPr/>
        </p:nvGrpSpPr>
        <p:grpSpPr>
          <a:xfrm>
            <a:off x="6147168" y="1325426"/>
            <a:ext cx="509306" cy="4259137"/>
            <a:chOff x="6091752" y="1297718"/>
            <a:chExt cx="509306" cy="4259137"/>
          </a:xfrm>
        </p:grpSpPr>
        <p:sp>
          <p:nvSpPr>
            <p:cNvPr id="23" name="Rounded Rectangle 8">
              <a:extLst>
                <a:ext uri="{FF2B5EF4-FFF2-40B4-BE49-F238E27FC236}">
                  <a16:creationId xmlns:a16="http://schemas.microsoft.com/office/drawing/2014/main" id="{D81EADB1-A34E-4D87-902E-6934D218F6EE}"/>
                </a:ext>
              </a:extLst>
            </p:cNvPr>
            <p:cNvSpPr/>
            <p:nvPr/>
          </p:nvSpPr>
          <p:spPr>
            <a:xfrm>
              <a:off x="6091752" y="1297718"/>
              <a:ext cx="508213"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24" name="Rounded Rectangle 9">
              <a:extLst>
                <a:ext uri="{FF2B5EF4-FFF2-40B4-BE49-F238E27FC236}">
                  <a16:creationId xmlns:a16="http://schemas.microsoft.com/office/drawing/2014/main" id="{326FA09A-6E95-42BF-8CAC-2C6543926095}"/>
                </a:ext>
              </a:extLst>
            </p:cNvPr>
            <p:cNvSpPr/>
            <p:nvPr/>
          </p:nvSpPr>
          <p:spPr>
            <a:xfrm>
              <a:off x="6110699" y="4220532"/>
              <a:ext cx="490359" cy="1336322"/>
            </a:xfrm>
            <a:prstGeom prst="roundRect">
              <a:avLst>
                <a:gd name="adj" fmla="val 50000"/>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grpSp>
        <p:nvGrpSpPr>
          <p:cNvPr id="25" name="Group 24">
            <a:extLst>
              <a:ext uri="{FF2B5EF4-FFF2-40B4-BE49-F238E27FC236}">
                <a16:creationId xmlns:a16="http://schemas.microsoft.com/office/drawing/2014/main" id="{BB6069A9-E72B-4B51-833E-11D4BE3C8C7B}"/>
              </a:ext>
            </a:extLst>
          </p:cNvPr>
          <p:cNvGrpSpPr/>
          <p:nvPr/>
        </p:nvGrpSpPr>
        <p:grpSpPr>
          <a:xfrm>
            <a:off x="7869269" y="1337383"/>
            <a:ext cx="509309" cy="4245584"/>
            <a:chOff x="7813853" y="1309675"/>
            <a:chExt cx="509309" cy="4245584"/>
          </a:xfrm>
        </p:grpSpPr>
        <p:sp>
          <p:nvSpPr>
            <p:cNvPr id="26" name="Rounded Rectangle 10">
              <a:extLst>
                <a:ext uri="{FF2B5EF4-FFF2-40B4-BE49-F238E27FC236}">
                  <a16:creationId xmlns:a16="http://schemas.microsoft.com/office/drawing/2014/main" id="{4AE9AECF-D62E-4EB7-9496-5BC848150933}"/>
                </a:ext>
              </a:extLst>
            </p:cNvPr>
            <p:cNvSpPr/>
            <p:nvPr/>
          </p:nvSpPr>
          <p:spPr>
            <a:xfrm>
              <a:off x="7813853" y="1309675"/>
              <a:ext cx="500119" cy="4245441"/>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27" name="Rounded Rectangle 11">
              <a:extLst>
                <a:ext uri="{FF2B5EF4-FFF2-40B4-BE49-F238E27FC236}">
                  <a16:creationId xmlns:a16="http://schemas.microsoft.com/office/drawing/2014/main" id="{0764030D-1E0C-43FC-8218-F29D0E9CF500}"/>
                </a:ext>
              </a:extLst>
            </p:cNvPr>
            <p:cNvSpPr/>
            <p:nvPr/>
          </p:nvSpPr>
          <p:spPr>
            <a:xfrm>
              <a:off x="7813854" y="3545439"/>
              <a:ext cx="509308" cy="200982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grpSp>
        <p:nvGrpSpPr>
          <p:cNvPr id="28" name="Group 27">
            <a:extLst>
              <a:ext uri="{FF2B5EF4-FFF2-40B4-BE49-F238E27FC236}">
                <a16:creationId xmlns:a16="http://schemas.microsoft.com/office/drawing/2014/main" id="{2FCF407C-76DF-4507-8415-71492B5DCAEA}"/>
              </a:ext>
            </a:extLst>
          </p:cNvPr>
          <p:cNvGrpSpPr/>
          <p:nvPr/>
        </p:nvGrpSpPr>
        <p:grpSpPr>
          <a:xfrm>
            <a:off x="9523390" y="1325426"/>
            <a:ext cx="478042" cy="4245441"/>
            <a:chOff x="9467974" y="1297718"/>
            <a:chExt cx="478042" cy="4245441"/>
          </a:xfrm>
        </p:grpSpPr>
        <p:sp>
          <p:nvSpPr>
            <p:cNvPr id="29" name="Rounded Rectangle 12">
              <a:extLst>
                <a:ext uri="{FF2B5EF4-FFF2-40B4-BE49-F238E27FC236}">
                  <a16:creationId xmlns:a16="http://schemas.microsoft.com/office/drawing/2014/main" id="{B64C5838-E5C4-4510-89EB-AF3138C27AE2}"/>
                </a:ext>
              </a:extLst>
            </p:cNvPr>
            <p:cNvSpPr/>
            <p:nvPr/>
          </p:nvSpPr>
          <p:spPr>
            <a:xfrm>
              <a:off x="9467974" y="1297718"/>
              <a:ext cx="478042" cy="4245441"/>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30" name="Rounded Rectangle 13">
              <a:extLst>
                <a:ext uri="{FF2B5EF4-FFF2-40B4-BE49-F238E27FC236}">
                  <a16:creationId xmlns:a16="http://schemas.microsoft.com/office/drawing/2014/main" id="{2D5811CE-B15E-4DCC-AA6A-466FB2D68BE3}"/>
                </a:ext>
              </a:extLst>
            </p:cNvPr>
            <p:cNvSpPr/>
            <p:nvPr/>
          </p:nvSpPr>
          <p:spPr>
            <a:xfrm>
              <a:off x="9467974" y="1499706"/>
              <a:ext cx="478042" cy="40434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sp>
        <p:nvSpPr>
          <p:cNvPr id="31" name="Rectangle 30">
            <a:extLst>
              <a:ext uri="{FF2B5EF4-FFF2-40B4-BE49-F238E27FC236}">
                <a16:creationId xmlns:a16="http://schemas.microsoft.com/office/drawing/2014/main" id="{C7606318-7132-459C-8E39-309FC0A566CA}"/>
              </a:ext>
            </a:extLst>
          </p:cNvPr>
          <p:cNvSpPr/>
          <p:nvPr/>
        </p:nvSpPr>
        <p:spPr>
          <a:xfrm>
            <a:off x="10112306" y="5618749"/>
            <a:ext cx="572281"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65%</a:t>
            </a:r>
          </a:p>
        </p:txBody>
      </p:sp>
      <p:sp>
        <p:nvSpPr>
          <p:cNvPr id="32" name="Rectangle 31">
            <a:extLst>
              <a:ext uri="{FF2B5EF4-FFF2-40B4-BE49-F238E27FC236}">
                <a16:creationId xmlns:a16="http://schemas.microsoft.com/office/drawing/2014/main" id="{7A32CF92-4EF1-428F-896A-62780C558BE6}"/>
              </a:ext>
            </a:extLst>
          </p:cNvPr>
          <p:cNvSpPr/>
          <p:nvPr/>
        </p:nvSpPr>
        <p:spPr>
          <a:xfrm>
            <a:off x="8767108" y="5618749"/>
            <a:ext cx="574057"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60%</a:t>
            </a:r>
          </a:p>
        </p:txBody>
      </p:sp>
      <p:sp>
        <p:nvSpPr>
          <p:cNvPr id="33" name="Rectangle 32">
            <a:extLst>
              <a:ext uri="{FF2B5EF4-FFF2-40B4-BE49-F238E27FC236}">
                <a16:creationId xmlns:a16="http://schemas.microsoft.com/office/drawing/2014/main" id="{6E3CBCA9-9F86-4B72-B68F-8995A5D81891}"/>
              </a:ext>
            </a:extLst>
          </p:cNvPr>
          <p:cNvSpPr/>
          <p:nvPr/>
        </p:nvSpPr>
        <p:spPr>
          <a:xfrm>
            <a:off x="7406801" y="5618749"/>
            <a:ext cx="574057"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55%</a:t>
            </a:r>
          </a:p>
        </p:txBody>
      </p:sp>
      <p:sp>
        <p:nvSpPr>
          <p:cNvPr id="34" name="Rectangle 33">
            <a:extLst>
              <a:ext uri="{FF2B5EF4-FFF2-40B4-BE49-F238E27FC236}">
                <a16:creationId xmlns:a16="http://schemas.microsoft.com/office/drawing/2014/main" id="{B8AC53BD-265D-4445-B40F-E3ED470B404B}"/>
              </a:ext>
            </a:extLst>
          </p:cNvPr>
          <p:cNvSpPr/>
          <p:nvPr/>
        </p:nvSpPr>
        <p:spPr>
          <a:xfrm>
            <a:off x="6113805" y="5618749"/>
            <a:ext cx="575833"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50%</a:t>
            </a:r>
          </a:p>
        </p:txBody>
      </p:sp>
      <p:grpSp>
        <p:nvGrpSpPr>
          <p:cNvPr id="35" name="Group 34">
            <a:extLst>
              <a:ext uri="{FF2B5EF4-FFF2-40B4-BE49-F238E27FC236}">
                <a16:creationId xmlns:a16="http://schemas.microsoft.com/office/drawing/2014/main" id="{3328AC4D-63DA-4417-B84F-3B8E0869007B}"/>
              </a:ext>
            </a:extLst>
          </p:cNvPr>
          <p:cNvGrpSpPr/>
          <p:nvPr/>
        </p:nvGrpSpPr>
        <p:grpSpPr>
          <a:xfrm>
            <a:off x="1612366" y="1430538"/>
            <a:ext cx="645615" cy="4350697"/>
            <a:chOff x="1556950" y="1402830"/>
            <a:chExt cx="645615" cy="4350697"/>
          </a:xfrm>
        </p:grpSpPr>
        <p:sp>
          <p:nvSpPr>
            <p:cNvPr id="36" name="Rectangle 35">
              <a:extLst>
                <a:ext uri="{FF2B5EF4-FFF2-40B4-BE49-F238E27FC236}">
                  <a16:creationId xmlns:a16="http://schemas.microsoft.com/office/drawing/2014/main" id="{2DD07B98-B10A-41A1-9E41-7D9C68A8562D}"/>
                </a:ext>
              </a:extLst>
            </p:cNvPr>
            <p:cNvSpPr/>
            <p:nvPr/>
          </p:nvSpPr>
          <p:spPr>
            <a:xfrm>
              <a:off x="1556950" y="2763232"/>
              <a:ext cx="614909"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20x</a:t>
              </a:r>
            </a:p>
          </p:txBody>
        </p:sp>
        <p:sp>
          <p:nvSpPr>
            <p:cNvPr id="37" name="Rectangle 36">
              <a:extLst>
                <a:ext uri="{FF2B5EF4-FFF2-40B4-BE49-F238E27FC236}">
                  <a16:creationId xmlns:a16="http://schemas.microsoft.com/office/drawing/2014/main" id="{C45370B2-017A-4AFF-A8C7-840A601A20CF}"/>
                </a:ext>
              </a:extLst>
            </p:cNvPr>
            <p:cNvSpPr/>
            <p:nvPr/>
          </p:nvSpPr>
          <p:spPr>
            <a:xfrm>
              <a:off x="1611588" y="3467520"/>
              <a:ext cx="570506"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15x</a:t>
              </a:r>
            </a:p>
          </p:txBody>
        </p:sp>
        <p:sp>
          <p:nvSpPr>
            <p:cNvPr id="38" name="Rectangle 37">
              <a:extLst>
                <a:ext uri="{FF2B5EF4-FFF2-40B4-BE49-F238E27FC236}">
                  <a16:creationId xmlns:a16="http://schemas.microsoft.com/office/drawing/2014/main" id="{0033FB82-F6A2-466D-81E4-5A8A42E502CC}"/>
                </a:ext>
              </a:extLst>
            </p:cNvPr>
            <p:cNvSpPr/>
            <p:nvPr/>
          </p:nvSpPr>
          <p:spPr>
            <a:xfrm>
              <a:off x="1601352" y="4141127"/>
              <a:ext cx="570506"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10x</a:t>
              </a:r>
            </a:p>
          </p:txBody>
        </p:sp>
        <p:sp>
          <p:nvSpPr>
            <p:cNvPr id="39" name="Rectangle 38">
              <a:extLst>
                <a:ext uri="{FF2B5EF4-FFF2-40B4-BE49-F238E27FC236}">
                  <a16:creationId xmlns:a16="http://schemas.microsoft.com/office/drawing/2014/main" id="{1010DBD1-1948-4FB6-9BB4-15AE86E06C63}"/>
                </a:ext>
              </a:extLst>
            </p:cNvPr>
            <p:cNvSpPr/>
            <p:nvPr/>
          </p:nvSpPr>
          <p:spPr>
            <a:xfrm>
              <a:off x="1648343" y="5392234"/>
              <a:ext cx="48524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0x</a:t>
              </a:r>
            </a:p>
          </p:txBody>
        </p:sp>
        <p:sp>
          <p:nvSpPr>
            <p:cNvPr id="40" name="Rectangle 39">
              <a:extLst>
                <a:ext uri="{FF2B5EF4-FFF2-40B4-BE49-F238E27FC236}">
                  <a16:creationId xmlns:a16="http://schemas.microsoft.com/office/drawing/2014/main" id="{4611222A-F8C3-4754-BFF6-EB0238B4CD98}"/>
                </a:ext>
              </a:extLst>
            </p:cNvPr>
            <p:cNvSpPr/>
            <p:nvPr/>
          </p:nvSpPr>
          <p:spPr>
            <a:xfrm>
              <a:off x="1645677" y="4835185"/>
              <a:ext cx="48524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5x</a:t>
              </a:r>
            </a:p>
          </p:txBody>
        </p:sp>
        <p:sp>
          <p:nvSpPr>
            <p:cNvPr id="41" name="Rectangle 40">
              <a:extLst>
                <a:ext uri="{FF2B5EF4-FFF2-40B4-BE49-F238E27FC236}">
                  <a16:creationId xmlns:a16="http://schemas.microsoft.com/office/drawing/2014/main" id="{39C6662C-36AB-45DB-93D7-377DC4BC67F6}"/>
                </a:ext>
              </a:extLst>
            </p:cNvPr>
            <p:cNvSpPr/>
            <p:nvPr/>
          </p:nvSpPr>
          <p:spPr>
            <a:xfrm>
              <a:off x="1562071" y="2083033"/>
              <a:ext cx="61490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25x</a:t>
              </a:r>
            </a:p>
          </p:txBody>
        </p:sp>
        <p:sp>
          <p:nvSpPr>
            <p:cNvPr id="42" name="Rectangle 41">
              <a:extLst>
                <a:ext uri="{FF2B5EF4-FFF2-40B4-BE49-F238E27FC236}">
                  <a16:creationId xmlns:a16="http://schemas.microsoft.com/office/drawing/2014/main" id="{668E205B-12AD-4DAF-AA90-75204D9E4CAC}"/>
                </a:ext>
              </a:extLst>
            </p:cNvPr>
            <p:cNvSpPr/>
            <p:nvPr/>
          </p:nvSpPr>
          <p:spPr>
            <a:xfrm>
              <a:off x="1580552" y="1402830"/>
              <a:ext cx="622013"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30x</a:t>
              </a:r>
            </a:p>
          </p:txBody>
        </p:sp>
      </p:grpSp>
      <p:grpSp>
        <p:nvGrpSpPr>
          <p:cNvPr id="43" name="Group 42">
            <a:extLst>
              <a:ext uri="{FF2B5EF4-FFF2-40B4-BE49-F238E27FC236}">
                <a16:creationId xmlns:a16="http://schemas.microsoft.com/office/drawing/2014/main" id="{F23BDEC1-F5A2-4911-B9C8-6CD8BD3FF27E}"/>
              </a:ext>
            </a:extLst>
          </p:cNvPr>
          <p:cNvGrpSpPr/>
          <p:nvPr/>
        </p:nvGrpSpPr>
        <p:grpSpPr>
          <a:xfrm>
            <a:off x="2130766" y="5643851"/>
            <a:ext cx="8559699" cy="643920"/>
            <a:chOff x="2075350" y="5616143"/>
            <a:chExt cx="8559699" cy="643920"/>
          </a:xfrm>
        </p:grpSpPr>
        <p:sp>
          <p:nvSpPr>
            <p:cNvPr id="44" name="Rectangle 43">
              <a:extLst>
                <a:ext uri="{FF2B5EF4-FFF2-40B4-BE49-F238E27FC236}">
                  <a16:creationId xmlns:a16="http://schemas.microsoft.com/office/drawing/2014/main" id="{F5CB6A9F-7077-4BC9-A339-AA76DEF52620}"/>
                </a:ext>
              </a:extLst>
            </p:cNvPr>
            <p:cNvSpPr/>
            <p:nvPr/>
          </p:nvSpPr>
          <p:spPr>
            <a:xfrm>
              <a:off x="3967218" y="5652392"/>
              <a:ext cx="1459031" cy="56015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Coding/</a:t>
              </a:r>
            </a:p>
            <a:p>
              <a:pPr algn="ctr">
                <a:lnSpc>
                  <a:spcPct val="95000"/>
                </a:lnSpc>
              </a:pPr>
              <a:r>
                <a:rPr lang="en-US" sz="1600" b="1" dirty="0">
                  <a:latin typeface="Poppins" pitchFamily="2" charset="77"/>
                  <a:cs typeface="Poppins" pitchFamily="2" charset="77"/>
                </a:rPr>
                <a:t>Unit Testing</a:t>
              </a:r>
            </a:p>
          </p:txBody>
        </p:sp>
        <p:sp>
          <p:nvSpPr>
            <p:cNvPr id="45" name="Rectangle 44">
              <a:extLst>
                <a:ext uri="{FF2B5EF4-FFF2-40B4-BE49-F238E27FC236}">
                  <a16:creationId xmlns:a16="http://schemas.microsoft.com/office/drawing/2014/main" id="{84648786-4536-4112-BAE0-87B543067329}"/>
                </a:ext>
              </a:extLst>
            </p:cNvPr>
            <p:cNvSpPr/>
            <p:nvPr/>
          </p:nvSpPr>
          <p:spPr>
            <a:xfrm>
              <a:off x="2075350" y="5639730"/>
              <a:ext cx="1835134"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Requirement/</a:t>
              </a:r>
            </a:p>
            <a:p>
              <a:pPr algn="ctr">
                <a:lnSpc>
                  <a:spcPct val="95000"/>
                </a:lnSpc>
              </a:pPr>
              <a:r>
                <a:rPr lang="en-US" sz="1600" b="1" dirty="0">
                  <a:latin typeface="Poppins" pitchFamily="2" charset="77"/>
                  <a:cs typeface="Poppins" pitchFamily="2" charset="77"/>
                </a:rPr>
                <a:t>Architecture</a:t>
              </a:r>
            </a:p>
          </p:txBody>
        </p:sp>
        <p:sp>
          <p:nvSpPr>
            <p:cNvPr id="46" name="Rectangle 45">
              <a:extLst>
                <a:ext uri="{FF2B5EF4-FFF2-40B4-BE49-F238E27FC236}">
                  <a16:creationId xmlns:a16="http://schemas.microsoft.com/office/drawing/2014/main" id="{8265CEC8-82D5-4DF6-8308-4DD54BDFC952}"/>
                </a:ext>
              </a:extLst>
            </p:cNvPr>
            <p:cNvSpPr/>
            <p:nvPr/>
          </p:nvSpPr>
          <p:spPr>
            <a:xfrm>
              <a:off x="5594617" y="5639730"/>
              <a:ext cx="1522529"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Integration</a:t>
              </a:r>
            </a:p>
            <a:p>
              <a:pPr algn="ctr">
                <a:lnSpc>
                  <a:spcPct val="95000"/>
                </a:lnSpc>
              </a:pPr>
              <a:r>
                <a:rPr lang="en-US" sz="1600" b="1" dirty="0">
                  <a:latin typeface="Poppins" pitchFamily="2" charset="77"/>
                  <a:cs typeface="Poppins" pitchFamily="2" charset="77"/>
                </a:rPr>
                <a:t>Testing</a:t>
              </a:r>
            </a:p>
          </p:txBody>
        </p:sp>
        <p:sp>
          <p:nvSpPr>
            <p:cNvPr id="47" name="Rectangle 46">
              <a:extLst>
                <a:ext uri="{FF2B5EF4-FFF2-40B4-BE49-F238E27FC236}">
                  <a16:creationId xmlns:a16="http://schemas.microsoft.com/office/drawing/2014/main" id="{B1054495-415B-4832-81A5-2C22127D77C3}"/>
                </a:ext>
              </a:extLst>
            </p:cNvPr>
            <p:cNvSpPr/>
            <p:nvPr/>
          </p:nvSpPr>
          <p:spPr>
            <a:xfrm>
              <a:off x="7567531" y="5622303"/>
              <a:ext cx="1089144"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System</a:t>
              </a:r>
            </a:p>
            <a:p>
              <a:pPr algn="ctr">
                <a:lnSpc>
                  <a:spcPct val="95000"/>
                </a:lnSpc>
              </a:pPr>
              <a:r>
                <a:rPr lang="en-US" sz="1600" b="1" dirty="0">
                  <a:latin typeface="Poppins" pitchFamily="2" charset="77"/>
                  <a:cs typeface="Poppins" pitchFamily="2" charset="77"/>
                </a:rPr>
                <a:t>Testing</a:t>
              </a:r>
            </a:p>
          </p:txBody>
        </p:sp>
        <p:sp>
          <p:nvSpPr>
            <p:cNvPr id="48" name="Rectangle 47">
              <a:extLst>
                <a:ext uri="{FF2B5EF4-FFF2-40B4-BE49-F238E27FC236}">
                  <a16:creationId xmlns:a16="http://schemas.microsoft.com/office/drawing/2014/main" id="{A6085D24-E366-439E-BE76-222DD23EC8E4}"/>
                </a:ext>
              </a:extLst>
            </p:cNvPr>
            <p:cNvSpPr/>
            <p:nvPr/>
          </p:nvSpPr>
          <p:spPr>
            <a:xfrm>
              <a:off x="8876290" y="5616143"/>
              <a:ext cx="1758759"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Production/</a:t>
              </a:r>
            </a:p>
            <a:p>
              <a:pPr algn="ctr">
                <a:lnSpc>
                  <a:spcPct val="95000"/>
                </a:lnSpc>
              </a:pPr>
              <a:r>
                <a:rPr lang="en-US" sz="1600" b="1" dirty="0">
                  <a:latin typeface="Poppins" pitchFamily="2" charset="77"/>
                  <a:cs typeface="Poppins" pitchFamily="2" charset="77"/>
                </a:rPr>
                <a:t>Post-Release</a:t>
              </a:r>
            </a:p>
          </p:txBody>
        </p:sp>
      </p:grpSp>
      <p:cxnSp>
        <p:nvCxnSpPr>
          <p:cNvPr id="49" name="Straight Connector 48">
            <a:extLst>
              <a:ext uri="{FF2B5EF4-FFF2-40B4-BE49-F238E27FC236}">
                <a16:creationId xmlns:a16="http://schemas.microsoft.com/office/drawing/2014/main" id="{7DBE7215-40F4-42F5-863B-B5F27986C6BD}"/>
              </a:ext>
            </a:extLst>
          </p:cNvPr>
          <p:cNvCxnSpPr>
            <a:cxnSpLocks/>
            <a:stCxn id="17" idx="0"/>
            <a:endCxn id="19" idx="0"/>
          </p:cNvCxnSpPr>
          <p:nvPr/>
        </p:nvCxnSpPr>
        <p:spPr>
          <a:xfrm flipV="1">
            <a:off x="3089506" y="4962500"/>
            <a:ext cx="1655193" cy="398736"/>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E1EA109-AEE0-4A8D-A066-C33250960F09}"/>
              </a:ext>
            </a:extLst>
          </p:cNvPr>
          <p:cNvCxnSpPr>
            <a:cxnSpLocks/>
            <a:stCxn id="19" idx="0"/>
            <a:endCxn id="24" idx="0"/>
          </p:cNvCxnSpPr>
          <p:nvPr/>
        </p:nvCxnSpPr>
        <p:spPr>
          <a:xfrm flipV="1">
            <a:off x="4744699" y="4248240"/>
            <a:ext cx="1666596" cy="714260"/>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49ABFD-DDC7-424D-BC15-392349DEFD20}"/>
              </a:ext>
            </a:extLst>
          </p:cNvPr>
          <p:cNvCxnSpPr>
            <a:cxnSpLocks/>
            <a:stCxn id="24" idx="0"/>
            <a:endCxn id="27" idx="0"/>
          </p:cNvCxnSpPr>
          <p:nvPr/>
        </p:nvCxnSpPr>
        <p:spPr>
          <a:xfrm flipV="1">
            <a:off x="6411295" y="3573147"/>
            <a:ext cx="1712629" cy="675093"/>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79D261E-B383-46E6-A953-D32975307F6D}"/>
              </a:ext>
            </a:extLst>
          </p:cNvPr>
          <p:cNvCxnSpPr>
            <a:cxnSpLocks/>
            <a:stCxn id="27" idx="0"/>
            <a:endCxn id="30" idx="0"/>
          </p:cNvCxnSpPr>
          <p:nvPr/>
        </p:nvCxnSpPr>
        <p:spPr>
          <a:xfrm flipV="1">
            <a:off x="8123924" y="1527414"/>
            <a:ext cx="1638487" cy="2045733"/>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6B66FA9-6170-407F-AE3A-12940748BC6F}"/>
              </a:ext>
            </a:extLst>
          </p:cNvPr>
          <p:cNvSpPr txBox="1"/>
          <p:nvPr/>
        </p:nvSpPr>
        <p:spPr>
          <a:xfrm rot="16200000">
            <a:off x="-604252" y="3222103"/>
            <a:ext cx="3651962" cy="645369"/>
          </a:xfrm>
          <a:prstGeom prst="rect">
            <a:avLst/>
          </a:prstGeom>
          <a:noFill/>
        </p:spPr>
        <p:txBody>
          <a:bodyPr wrap="none" rtlCol="0">
            <a:spAutoFit/>
          </a:bodyPr>
          <a:lstStyle/>
          <a:p>
            <a:pPr>
              <a:lnSpc>
                <a:spcPts val="5000"/>
              </a:lnSpc>
            </a:pPr>
            <a:r>
              <a:rPr lang="en-US" sz="2400" dirty="0">
                <a:latin typeface="Times New Roman" panose="02020603050405020304" pitchFamily="18" charset="0"/>
                <a:ea typeface="League Spartan" charset="0"/>
                <a:cs typeface="Times New Roman" panose="02020603050405020304" pitchFamily="18" charset="0"/>
              </a:rPr>
              <a:t>Relative Cost of Bug Fixing</a:t>
            </a:r>
          </a:p>
        </p:txBody>
      </p:sp>
    </p:spTree>
    <p:extLst>
      <p:ext uri="{BB962C8B-B14F-4D97-AF65-F5344CB8AC3E}">
        <p14:creationId xmlns:p14="http://schemas.microsoft.com/office/powerpoint/2010/main" val="100830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Vulnerability Detection – Static Approach</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5</a:t>
            </a:fld>
            <a:endParaRPr lang="en-US"/>
          </a:p>
        </p:txBody>
      </p:sp>
      <p:sp>
        <p:nvSpPr>
          <p:cNvPr id="5" name="TextBox 4">
            <a:extLst>
              <a:ext uri="{FF2B5EF4-FFF2-40B4-BE49-F238E27FC236}">
                <a16:creationId xmlns:a16="http://schemas.microsoft.com/office/drawing/2014/main" id="{6DEDFCBF-37F6-4309-88A1-AD60F0869C80}"/>
              </a:ext>
            </a:extLst>
          </p:cNvPr>
          <p:cNvSpPr txBox="1"/>
          <p:nvPr/>
        </p:nvSpPr>
        <p:spPr>
          <a:xfrm>
            <a:off x="1306767" y="4363242"/>
            <a:ext cx="4919472" cy="1107996"/>
          </a:xfrm>
          <a:prstGeom prst="rect">
            <a:avLst/>
          </a:prstGeom>
          <a:noFill/>
        </p:spPr>
        <p:txBody>
          <a:bodyPr wrap="square" rtlCol="0">
            <a:spAutoFit/>
          </a:bodyPr>
          <a:lstStyle/>
          <a:p>
            <a:pPr marL="457200" indent="-457200">
              <a:buAutoNum type="arabicPeriod"/>
            </a:pPr>
            <a:r>
              <a:rPr lang="en-US" sz="2200" dirty="0">
                <a:latin typeface="Times New Roman" panose="02020603050405020304" pitchFamily="18" charset="0"/>
                <a:cs typeface="Times New Roman" panose="02020603050405020304" pitchFamily="18" charset="0"/>
              </a:rPr>
              <a:t>Does not assume test cases.</a:t>
            </a:r>
          </a:p>
          <a:p>
            <a:pPr marL="457200" indent="-457200">
              <a:buAutoNum type="arabicPeriod"/>
            </a:pPr>
            <a:r>
              <a:rPr lang="en-US" sz="2200" dirty="0">
                <a:latin typeface="Times New Roman" panose="02020603050405020304" pitchFamily="18" charset="0"/>
                <a:cs typeface="Times New Roman" panose="02020603050405020304" pitchFamily="18" charset="0"/>
              </a:rPr>
              <a:t>Considers all the paths in control and data flow graph. </a:t>
            </a:r>
          </a:p>
        </p:txBody>
      </p:sp>
      <p:grpSp>
        <p:nvGrpSpPr>
          <p:cNvPr id="44" name="Group 43">
            <a:extLst>
              <a:ext uri="{FF2B5EF4-FFF2-40B4-BE49-F238E27FC236}">
                <a16:creationId xmlns:a16="http://schemas.microsoft.com/office/drawing/2014/main" id="{DD1D9A4E-01F4-4462-B6F7-CB11151BD394}"/>
              </a:ext>
            </a:extLst>
          </p:cNvPr>
          <p:cNvGrpSpPr/>
          <p:nvPr/>
        </p:nvGrpSpPr>
        <p:grpSpPr>
          <a:xfrm>
            <a:off x="1379162" y="1600883"/>
            <a:ext cx="9390550" cy="2410792"/>
            <a:chOff x="1379162" y="1600883"/>
            <a:chExt cx="9390550" cy="2410792"/>
          </a:xfrm>
        </p:grpSpPr>
        <p:grpSp>
          <p:nvGrpSpPr>
            <p:cNvPr id="13" name="Group 12">
              <a:extLst>
                <a:ext uri="{FF2B5EF4-FFF2-40B4-BE49-F238E27FC236}">
                  <a16:creationId xmlns:a16="http://schemas.microsoft.com/office/drawing/2014/main" id="{CB04F316-57AE-45D6-A0B1-14FDD0FC35B8}"/>
                </a:ext>
              </a:extLst>
            </p:cNvPr>
            <p:cNvGrpSpPr/>
            <p:nvPr/>
          </p:nvGrpSpPr>
          <p:grpSpPr>
            <a:xfrm>
              <a:off x="1379162" y="1600883"/>
              <a:ext cx="9390550" cy="2410792"/>
              <a:chOff x="1379162" y="1600883"/>
              <a:chExt cx="9390550" cy="2410792"/>
            </a:xfrm>
          </p:grpSpPr>
          <p:pic>
            <p:nvPicPr>
              <p:cNvPr id="28" name="Picture 27">
                <a:extLst>
                  <a:ext uri="{FF2B5EF4-FFF2-40B4-BE49-F238E27FC236}">
                    <a16:creationId xmlns:a16="http://schemas.microsoft.com/office/drawing/2014/main" id="{EC646183-1EEC-45AC-9D24-CB2C7B1A98E0}"/>
                  </a:ext>
                </a:extLst>
              </p:cNvPr>
              <p:cNvPicPr>
                <a:picLocks noChangeAspect="1"/>
              </p:cNvPicPr>
              <p:nvPr/>
            </p:nvPicPr>
            <p:blipFill rotWithShape="1">
              <a:blip r:embed="rId4">
                <a:extLst>
                  <a:ext uri="{28A0092B-C50C-407E-A947-70E740481C1C}">
                    <a14:useLocalDpi xmlns:a14="http://schemas.microsoft.com/office/drawing/2010/main" val="0"/>
                  </a:ext>
                </a:extLst>
              </a:blip>
              <a:srcRect t="-1696" b="10318"/>
              <a:stretch/>
            </p:blipFill>
            <p:spPr>
              <a:xfrm>
                <a:off x="8155676" y="1600883"/>
                <a:ext cx="2614036" cy="2212129"/>
              </a:xfrm>
              <a:prstGeom prst="rect">
                <a:avLst/>
              </a:prstGeom>
            </p:spPr>
          </p:pic>
          <p:pic>
            <p:nvPicPr>
              <p:cNvPr id="36" name="Picture 35">
                <a:extLst>
                  <a:ext uri="{FF2B5EF4-FFF2-40B4-BE49-F238E27FC236}">
                    <a16:creationId xmlns:a16="http://schemas.microsoft.com/office/drawing/2014/main" id="{185672CD-9877-4E51-9086-BCA6E9193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9162" y="1600883"/>
                <a:ext cx="5005739" cy="2410792"/>
              </a:xfrm>
              <a:prstGeom prst="rect">
                <a:avLst/>
              </a:prstGeom>
            </p:spPr>
          </p:pic>
        </p:grpSp>
        <p:sp>
          <p:nvSpPr>
            <p:cNvPr id="41" name="Arrow: Right 40">
              <a:extLst>
                <a:ext uri="{FF2B5EF4-FFF2-40B4-BE49-F238E27FC236}">
                  <a16:creationId xmlns:a16="http://schemas.microsoft.com/office/drawing/2014/main" id="{08678CE2-5AF6-4376-B102-2C9BA1C0B1A6}"/>
                </a:ext>
              </a:extLst>
            </p:cNvPr>
            <p:cNvSpPr/>
            <p:nvPr/>
          </p:nvSpPr>
          <p:spPr>
            <a:xfrm rot="8187879">
              <a:off x="7588244" y="2936898"/>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46C47AC3-2A66-4772-B35A-AC1DE5FFC9A7}"/>
                </a:ext>
              </a:extLst>
            </p:cNvPr>
            <p:cNvSpPr/>
            <p:nvPr/>
          </p:nvSpPr>
          <p:spPr>
            <a:xfrm rot="1909720">
              <a:off x="5944684" y="2921862"/>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72DCAE2D-2513-4164-8440-C0DA550644A0}"/>
              </a:ext>
            </a:extLst>
          </p:cNvPr>
          <p:cNvGrpSpPr/>
          <p:nvPr/>
        </p:nvGrpSpPr>
        <p:grpSpPr>
          <a:xfrm>
            <a:off x="7810063" y="4625835"/>
            <a:ext cx="2056194" cy="979662"/>
            <a:chOff x="7810063" y="4625835"/>
            <a:chExt cx="2056194" cy="979662"/>
          </a:xfrm>
        </p:grpSpPr>
        <p:grpSp>
          <p:nvGrpSpPr>
            <p:cNvPr id="23" name="Group 22">
              <a:extLst>
                <a:ext uri="{FF2B5EF4-FFF2-40B4-BE49-F238E27FC236}">
                  <a16:creationId xmlns:a16="http://schemas.microsoft.com/office/drawing/2014/main" id="{F6DB216A-45AD-482D-B028-1CD249785FF5}"/>
                </a:ext>
              </a:extLst>
            </p:cNvPr>
            <p:cNvGrpSpPr/>
            <p:nvPr/>
          </p:nvGrpSpPr>
          <p:grpSpPr>
            <a:xfrm>
              <a:off x="8457161" y="4625835"/>
              <a:ext cx="1409096" cy="979662"/>
              <a:chOff x="7703980" y="2004940"/>
              <a:chExt cx="1409096" cy="979662"/>
            </a:xfrm>
          </p:grpSpPr>
          <p:pic>
            <p:nvPicPr>
              <p:cNvPr id="25" name="Picture 24">
                <a:extLst>
                  <a:ext uri="{FF2B5EF4-FFF2-40B4-BE49-F238E27FC236}">
                    <a16:creationId xmlns:a16="http://schemas.microsoft.com/office/drawing/2014/main" id="{2A31F125-97DE-4F34-9E10-3E9FFF9EA1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3980" y="2089106"/>
                <a:ext cx="681905" cy="811329"/>
              </a:xfrm>
              <a:prstGeom prst="rect">
                <a:avLst/>
              </a:prstGeom>
            </p:spPr>
          </p:pic>
          <p:pic>
            <p:nvPicPr>
              <p:cNvPr id="26" name="Picture 25">
                <a:extLst>
                  <a:ext uri="{FF2B5EF4-FFF2-40B4-BE49-F238E27FC236}">
                    <a16:creationId xmlns:a16="http://schemas.microsoft.com/office/drawing/2014/main" id="{6B84BAE0-5552-48FD-8342-940AE9311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3925" y="2004940"/>
                <a:ext cx="709151" cy="979662"/>
              </a:xfrm>
              <a:prstGeom prst="rect">
                <a:avLst/>
              </a:prstGeom>
            </p:spPr>
          </p:pic>
        </p:grpSp>
        <p:sp>
          <p:nvSpPr>
            <p:cNvPr id="43" name="Arrow: Right 42">
              <a:extLst>
                <a:ext uri="{FF2B5EF4-FFF2-40B4-BE49-F238E27FC236}">
                  <a16:creationId xmlns:a16="http://schemas.microsoft.com/office/drawing/2014/main" id="{A6FD4337-48C7-49AC-BECF-450A4C55E110}"/>
                </a:ext>
              </a:extLst>
            </p:cNvPr>
            <p:cNvSpPr/>
            <p:nvPr/>
          </p:nvSpPr>
          <p:spPr>
            <a:xfrm rot="1717576">
              <a:off x="7810063" y="4635780"/>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35" name="3D Model 34" descr="Gears">
                <a:extLst>
                  <a:ext uri="{FF2B5EF4-FFF2-40B4-BE49-F238E27FC236}">
                    <a16:creationId xmlns:a16="http://schemas.microsoft.com/office/drawing/2014/main" id="{A129DBD6-F83D-4504-8D6B-FF2A4689B1B9}"/>
                  </a:ext>
                </a:extLst>
              </p:cNvPr>
              <p:cNvGraphicFramePr>
                <a:graphicFrameLocks noChangeAspect="1"/>
              </p:cNvGraphicFramePr>
              <p:nvPr>
                <p:extLst>
                  <p:ext uri="{D42A27DB-BD31-4B8C-83A1-F6EECF244321}">
                    <p14:modId xmlns:p14="http://schemas.microsoft.com/office/powerpoint/2010/main" val="1451869427"/>
                  </p:ext>
                </p:extLst>
              </p:nvPr>
            </p:nvGraphicFramePr>
            <p:xfrm>
              <a:off x="5844541" y="2962639"/>
              <a:ext cx="2227979" cy="1896439"/>
            </p:xfrm>
            <a:graphic>
              <a:graphicData uri="http://schemas.microsoft.com/office/drawing/2017/model3d">
                <am3d:model3d r:embed="rId8">
                  <am3d:spPr>
                    <a:xfrm>
                      <a:off x="0" y="0"/>
                      <a:ext cx="2227979" cy="189643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9"/>
                  </am3d:raster>
                  <am3d:objViewport viewportSz="2794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Gears">
                <a:extLst>
                  <a:ext uri="{FF2B5EF4-FFF2-40B4-BE49-F238E27FC236}">
                    <a16:creationId xmlns:a16="http://schemas.microsoft.com/office/drawing/2014/main" id="{A129DBD6-F83D-4504-8D6B-FF2A4689B1B9}"/>
                  </a:ext>
                </a:extLst>
              </p:cNvPr>
              <p:cNvPicPr>
                <a:picLocks noGrp="1" noRot="1" noChangeAspect="1" noMove="1" noResize="1" noEditPoints="1" noAdjustHandles="1" noChangeArrowheads="1" noChangeShapeType="1" noCrop="1"/>
              </p:cNvPicPr>
              <p:nvPr/>
            </p:nvPicPr>
            <p:blipFill>
              <a:blip r:embed="rId9"/>
              <a:stretch>
                <a:fillRect/>
              </a:stretch>
            </p:blipFill>
            <p:spPr>
              <a:xfrm>
                <a:off x="5844541" y="2962639"/>
                <a:ext cx="2227979" cy="1896439"/>
              </a:xfrm>
              <a:prstGeom prst="rect">
                <a:avLst/>
              </a:prstGeom>
            </p:spPr>
          </p:pic>
        </mc:Fallback>
      </mc:AlternateContent>
    </p:spTree>
    <p:extLst>
      <p:ext uri="{BB962C8B-B14F-4D97-AF65-F5344CB8AC3E}">
        <p14:creationId xmlns:p14="http://schemas.microsoft.com/office/powerpoint/2010/main" val="33467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1000"/>
                                        <p:tgtEl>
                                          <p:spTgt spid="5">
                                            <p:txEl>
                                              <p:pRg st="0" end="0"/>
                                            </p:txEl>
                                          </p:spTgt>
                                        </p:tgtEl>
                                      </p:cBhvr>
                                    </p:animEffect>
                                    <p:anim calcmode="lin" valueType="num">
                                      <p:cBhvr>
                                        <p:cTn id="1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1000"/>
                                        <p:tgtEl>
                                          <p:spTgt spid="5">
                                            <p:txEl>
                                              <p:pRg st="1" end="1"/>
                                            </p:txEl>
                                          </p:spTgt>
                                        </p:tgtEl>
                                      </p:cBhvr>
                                    </p:animEffect>
                                    <p:anim calcmode="lin" valueType="num">
                                      <p:cBhvr>
                                        <p:cTn id="2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Deep Learning Based Vulnerability Detection</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6</a:t>
            </a:fld>
            <a:endParaRPr lang="en-US"/>
          </a:p>
        </p:txBody>
      </p:sp>
      <p:grpSp>
        <p:nvGrpSpPr>
          <p:cNvPr id="27" name="Group 26">
            <a:extLst>
              <a:ext uri="{FF2B5EF4-FFF2-40B4-BE49-F238E27FC236}">
                <a16:creationId xmlns:a16="http://schemas.microsoft.com/office/drawing/2014/main" id="{32E59875-4992-48EB-ACA3-5C4265FD05B1}"/>
              </a:ext>
            </a:extLst>
          </p:cNvPr>
          <p:cNvGrpSpPr/>
          <p:nvPr/>
        </p:nvGrpSpPr>
        <p:grpSpPr>
          <a:xfrm>
            <a:off x="8457161" y="4625835"/>
            <a:ext cx="1409096" cy="979662"/>
            <a:chOff x="7703980" y="2004940"/>
            <a:chExt cx="1409096" cy="979662"/>
          </a:xfrm>
        </p:grpSpPr>
        <p:pic>
          <p:nvPicPr>
            <p:cNvPr id="29" name="Picture 28">
              <a:extLst>
                <a:ext uri="{FF2B5EF4-FFF2-40B4-BE49-F238E27FC236}">
                  <a16:creationId xmlns:a16="http://schemas.microsoft.com/office/drawing/2014/main" id="{330875EB-7A7A-42DF-80FF-9464532BE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980" y="2089106"/>
              <a:ext cx="681905" cy="811329"/>
            </a:xfrm>
            <a:prstGeom prst="rect">
              <a:avLst/>
            </a:prstGeom>
          </p:spPr>
        </p:pic>
        <p:pic>
          <p:nvPicPr>
            <p:cNvPr id="30" name="Picture 29">
              <a:extLst>
                <a:ext uri="{FF2B5EF4-FFF2-40B4-BE49-F238E27FC236}">
                  <a16:creationId xmlns:a16="http://schemas.microsoft.com/office/drawing/2014/main" id="{3ED8B2A4-E3B4-4F4D-8EFF-424C14BFA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925" y="2004940"/>
              <a:ext cx="709151" cy="979662"/>
            </a:xfrm>
            <a:prstGeom prst="rect">
              <a:avLst/>
            </a:prstGeom>
          </p:spPr>
        </p:pic>
      </p:grpSp>
      <p:pic>
        <p:nvPicPr>
          <p:cNvPr id="31" name="Picture 30">
            <a:extLst>
              <a:ext uri="{FF2B5EF4-FFF2-40B4-BE49-F238E27FC236}">
                <a16:creationId xmlns:a16="http://schemas.microsoft.com/office/drawing/2014/main" id="{ACD7E1DF-D382-4C4D-9B26-E2694DED73FE}"/>
              </a:ext>
            </a:extLst>
          </p:cNvPr>
          <p:cNvPicPr>
            <a:picLocks noChangeAspect="1"/>
          </p:cNvPicPr>
          <p:nvPr/>
        </p:nvPicPr>
        <p:blipFill rotWithShape="1">
          <a:blip r:embed="rId6">
            <a:extLst>
              <a:ext uri="{28A0092B-C50C-407E-A947-70E740481C1C}">
                <a14:useLocalDpi xmlns:a14="http://schemas.microsoft.com/office/drawing/2010/main" val="0"/>
              </a:ext>
            </a:extLst>
          </a:blip>
          <a:srcRect t="-1696" b="10318"/>
          <a:stretch/>
        </p:blipFill>
        <p:spPr>
          <a:xfrm>
            <a:off x="8155676" y="1600883"/>
            <a:ext cx="2614036" cy="2212129"/>
          </a:xfrm>
          <a:prstGeom prst="rect">
            <a:avLst/>
          </a:prstGeom>
        </p:spPr>
      </p:pic>
      <p:pic>
        <p:nvPicPr>
          <p:cNvPr id="32" name="Picture 31">
            <a:extLst>
              <a:ext uri="{FF2B5EF4-FFF2-40B4-BE49-F238E27FC236}">
                <a16:creationId xmlns:a16="http://schemas.microsoft.com/office/drawing/2014/main" id="{F7163A95-6C34-46A1-B366-AB4AC985F2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9162" y="1600883"/>
            <a:ext cx="5005739" cy="2410792"/>
          </a:xfrm>
          <a:prstGeom prst="rect">
            <a:avLst/>
          </a:prstGeom>
        </p:spPr>
      </p:pic>
      <mc:AlternateContent xmlns:mc="http://schemas.openxmlformats.org/markup-compatibility/2006">
        <mc:Choice xmlns:am3d="http://schemas.microsoft.com/office/drawing/2017/model3d" Requires="am3d">
          <p:graphicFrame>
            <p:nvGraphicFramePr>
              <p:cNvPr id="42" name="3D Model 41" descr="Gears">
                <a:extLst>
                  <a:ext uri="{FF2B5EF4-FFF2-40B4-BE49-F238E27FC236}">
                    <a16:creationId xmlns:a16="http://schemas.microsoft.com/office/drawing/2014/main" id="{A98C71F7-FA93-493B-81BA-BC7F7B9F9399}"/>
                  </a:ext>
                </a:extLst>
              </p:cNvPr>
              <p:cNvGraphicFramePr>
                <a:graphicFrameLocks noChangeAspect="1"/>
              </p:cNvGraphicFramePr>
              <p:nvPr>
                <p:extLst>
                  <p:ext uri="{D42A27DB-BD31-4B8C-83A1-F6EECF244321}">
                    <p14:modId xmlns:p14="http://schemas.microsoft.com/office/powerpoint/2010/main" val="789203574"/>
                  </p:ext>
                </p:extLst>
              </p:nvPr>
            </p:nvGraphicFramePr>
            <p:xfrm>
              <a:off x="5844541" y="2962639"/>
              <a:ext cx="2227979" cy="1896439"/>
            </p:xfrm>
            <a:graphic>
              <a:graphicData uri="http://schemas.microsoft.com/office/drawing/2017/model3d">
                <am3d:model3d r:embed="rId8">
                  <am3d:spPr>
                    <a:xfrm>
                      <a:off x="0" y="0"/>
                      <a:ext cx="2227979" cy="189643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9"/>
                  </am3d:raster>
                  <am3d:objViewport viewportSz="2794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2" name="3D Model 41" descr="Gears">
                <a:extLst>
                  <a:ext uri="{FF2B5EF4-FFF2-40B4-BE49-F238E27FC236}">
                    <a16:creationId xmlns:a16="http://schemas.microsoft.com/office/drawing/2014/main" id="{A98C71F7-FA93-493B-81BA-BC7F7B9F9399}"/>
                  </a:ext>
                </a:extLst>
              </p:cNvPr>
              <p:cNvPicPr>
                <a:picLocks noGrp="1" noRot="1" noChangeAspect="1" noMove="1" noResize="1" noEditPoints="1" noAdjustHandles="1" noChangeArrowheads="1" noChangeShapeType="1" noCrop="1"/>
              </p:cNvPicPr>
              <p:nvPr/>
            </p:nvPicPr>
            <p:blipFill>
              <a:blip r:embed="rId9"/>
              <a:stretch>
                <a:fillRect/>
              </a:stretch>
            </p:blipFill>
            <p:spPr>
              <a:xfrm>
                <a:off x="5844541" y="2962639"/>
                <a:ext cx="2227979" cy="1896439"/>
              </a:xfrm>
              <a:prstGeom prst="rect">
                <a:avLst/>
              </a:prstGeom>
            </p:spPr>
          </p:pic>
        </mc:Fallback>
      </mc:AlternateContent>
      <p:pic>
        <p:nvPicPr>
          <p:cNvPr id="13" name="Picture 12">
            <a:extLst>
              <a:ext uri="{FF2B5EF4-FFF2-40B4-BE49-F238E27FC236}">
                <a16:creationId xmlns:a16="http://schemas.microsoft.com/office/drawing/2014/main" id="{B6E94062-BDDF-4FEE-A880-09CF476A42E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9530" y="3040649"/>
            <a:ext cx="2465001" cy="2055304"/>
          </a:xfrm>
          <a:prstGeom prst="rect">
            <a:avLst/>
          </a:prstGeom>
        </p:spPr>
      </p:pic>
      <p:sp>
        <p:nvSpPr>
          <p:cNvPr id="38" name="Arrow: Right 37">
            <a:extLst>
              <a:ext uri="{FF2B5EF4-FFF2-40B4-BE49-F238E27FC236}">
                <a16:creationId xmlns:a16="http://schemas.microsoft.com/office/drawing/2014/main" id="{D9FC2953-7FAC-4376-9563-AC0074C663FB}"/>
              </a:ext>
            </a:extLst>
          </p:cNvPr>
          <p:cNvSpPr/>
          <p:nvPr/>
        </p:nvSpPr>
        <p:spPr>
          <a:xfrm rot="1717576">
            <a:off x="7810063" y="4635780"/>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8AABD075-4822-46F0-8CB3-94EB822B839F}"/>
              </a:ext>
            </a:extLst>
          </p:cNvPr>
          <p:cNvSpPr/>
          <p:nvPr/>
        </p:nvSpPr>
        <p:spPr>
          <a:xfrm rot="1909720">
            <a:off x="5944684" y="2921862"/>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48A378E7-04F3-496C-8EF3-F9E67A9882DF}"/>
              </a:ext>
            </a:extLst>
          </p:cNvPr>
          <p:cNvSpPr/>
          <p:nvPr/>
        </p:nvSpPr>
        <p:spPr>
          <a:xfrm rot="8187879">
            <a:off x="7588244" y="2936898"/>
            <a:ext cx="563110" cy="3566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A2B57A9-C01F-443E-83EC-438BFFF989C6}"/>
              </a:ext>
            </a:extLst>
          </p:cNvPr>
          <p:cNvSpPr txBox="1"/>
          <p:nvPr/>
        </p:nvSpPr>
        <p:spPr>
          <a:xfrm>
            <a:off x="1176527" y="4254241"/>
            <a:ext cx="4919472" cy="1446550"/>
          </a:xfrm>
          <a:prstGeom prst="rect">
            <a:avLst/>
          </a:prstGeom>
          <a:noFill/>
        </p:spPr>
        <p:txBody>
          <a:bodyPr wrap="square" rtlCol="0">
            <a:spAutoFit/>
          </a:bodyPr>
          <a:lstStyle/>
          <a:p>
            <a:pPr marL="457200" indent="-457200">
              <a:buAutoNum type="arabicPeriod"/>
            </a:pPr>
            <a:r>
              <a:rPr lang="en-US" sz="2200" dirty="0">
                <a:latin typeface="Times New Roman" panose="02020603050405020304" pitchFamily="18" charset="0"/>
                <a:cs typeface="Times New Roman" panose="02020603050405020304" pitchFamily="18" charset="0"/>
              </a:rPr>
              <a:t>Trained from large collection of annotated data.</a:t>
            </a:r>
          </a:p>
          <a:p>
            <a:pPr marL="457200" indent="-457200">
              <a:buAutoNum type="arabicPeriod"/>
            </a:pPr>
            <a:r>
              <a:rPr lang="en-US" sz="2200" dirty="0">
                <a:latin typeface="Times New Roman" panose="02020603050405020304" pitchFamily="18" charset="0"/>
                <a:cs typeface="Times New Roman" panose="02020603050405020304" pitchFamily="18" charset="0"/>
              </a:rPr>
              <a:t>Usually a Code Classification Problem.</a:t>
            </a:r>
          </a:p>
        </p:txBody>
      </p:sp>
    </p:spTree>
    <p:extLst>
      <p:ext uri="{BB962C8B-B14F-4D97-AF65-F5344CB8AC3E}">
        <p14:creationId xmlns:p14="http://schemas.microsoft.com/office/powerpoint/2010/main" val="419260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animEffect transition="in" filter="fade">
                                      <p:cBhvr>
                                        <p:cTn id="7" dur="1000"/>
                                        <p:tgtEl>
                                          <p:spTgt spid="43">
                                            <p:txEl>
                                              <p:pRg st="0" end="0"/>
                                            </p:txEl>
                                          </p:spTgt>
                                        </p:tgtEl>
                                      </p:cBhvr>
                                    </p:animEffect>
                                    <p:anim calcmode="lin" valueType="num">
                                      <p:cBhvr>
                                        <p:cTn id="8" dur="1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
                                            <p:txEl>
                                              <p:pRg st="1" end="1"/>
                                            </p:txEl>
                                          </p:spTgt>
                                        </p:tgtEl>
                                        <p:attrNameLst>
                                          <p:attrName>style.visibility</p:attrName>
                                        </p:attrNameLst>
                                      </p:cBhvr>
                                      <p:to>
                                        <p:strVal val="visible"/>
                                      </p:to>
                                    </p:set>
                                    <p:animEffect transition="in" filter="fade">
                                      <p:cBhvr>
                                        <p:cTn id="14" dur="1000"/>
                                        <p:tgtEl>
                                          <p:spTgt spid="43">
                                            <p:txEl>
                                              <p:pRg st="1" end="1"/>
                                            </p:txEl>
                                          </p:spTgt>
                                        </p:tgtEl>
                                      </p:cBhvr>
                                    </p:animEffect>
                                    <p:anim calcmode="lin" valueType="num">
                                      <p:cBhvr>
                                        <p:cTn id="15" dur="1000" fill="hold"/>
                                        <p:tgtEl>
                                          <p:spTgt spid="4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495300" y="263836"/>
            <a:ext cx="11091453"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Deep Learning Based Vulnerability Detection - Pipeline</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7</a:t>
            </a:fld>
            <a:endParaRPr lang="en-US"/>
          </a:p>
        </p:txBody>
      </p:sp>
      <p:grpSp>
        <p:nvGrpSpPr>
          <p:cNvPr id="16" name="Group 15">
            <a:extLst>
              <a:ext uri="{FF2B5EF4-FFF2-40B4-BE49-F238E27FC236}">
                <a16:creationId xmlns:a16="http://schemas.microsoft.com/office/drawing/2014/main" id="{F620B802-00B6-4BDD-B619-432994A3CDB2}"/>
              </a:ext>
            </a:extLst>
          </p:cNvPr>
          <p:cNvGrpSpPr/>
          <p:nvPr/>
        </p:nvGrpSpPr>
        <p:grpSpPr>
          <a:xfrm>
            <a:off x="3775057" y="1283294"/>
            <a:ext cx="4641884" cy="1994082"/>
            <a:chOff x="7182997" y="3600424"/>
            <a:chExt cx="4441261" cy="1768330"/>
          </a:xfrm>
        </p:grpSpPr>
        <p:pic>
          <p:nvPicPr>
            <p:cNvPr id="17" name="Picture 2" descr="GitHub logo and symbol, meaning, history, PNG">
              <a:extLst>
                <a:ext uri="{FF2B5EF4-FFF2-40B4-BE49-F238E27FC236}">
                  <a16:creationId xmlns:a16="http://schemas.microsoft.com/office/drawing/2014/main" id="{360EBCCE-645D-45BF-AB21-175AE5E15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72911">
              <a:off x="7182997" y="4258460"/>
              <a:ext cx="1524299" cy="85741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Bitbucket Logo PNG Transparent – Brands Logos">
              <a:extLst>
                <a:ext uri="{FF2B5EF4-FFF2-40B4-BE49-F238E27FC236}">
                  <a16:creationId xmlns:a16="http://schemas.microsoft.com/office/drawing/2014/main" id="{C726D2B1-492F-4903-8131-D89419D54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31" y="3652276"/>
              <a:ext cx="1760524" cy="4456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Top 10 Manual Testing Tools For 2019 | Testbytes">
              <a:extLst>
                <a:ext uri="{FF2B5EF4-FFF2-40B4-BE49-F238E27FC236}">
                  <a16:creationId xmlns:a16="http://schemas.microsoft.com/office/drawing/2014/main" id="{57137C76-6039-45CC-8CAE-F121068DC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4051" y="4578963"/>
              <a:ext cx="1421171" cy="7897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Mercurial | Free Distributed Version Control System">
              <a:extLst>
                <a:ext uri="{FF2B5EF4-FFF2-40B4-BE49-F238E27FC236}">
                  <a16:creationId xmlns:a16="http://schemas.microsoft.com/office/drawing/2014/main" id="{3F584707-D9FF-40B7-A7FE-72F6D74769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72911">
              <a:off x="9989963" y="3600424"/>
              <a:ext cx="1131781" cy="1131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Nist NVD | Cortex XSOAR">
              <a:extLst>
                <a:ext uri="{FF2B5EF4-FFF2-40B4-BE49-F238E27FC236}">
                  <a16:creationId xmlns:a16="http://schemas.microsoft.com/office/drawing/2014/main" id="{8FABAD23-7A15-4B3C-BD6A-819C70A554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72911">
              <a:off x="9777709" y="4652217"/>
              <a:ext cx="1846549" cy="5650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Jira Logo transparent PNG - StickPNG">
              <a:extLst>
                <a:ext uri="{FF2B5EF4-FFF2-40B4-BE49-F238E27FC236}">
                  <a16:creationId xmlns:a16="http://schemas.microsoft.com/office/drawing/2014/main" id="{CD59D115-5B8C-4CC9-84B1-585246A3D0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438241">
              <a:off x="8787372" y="4250210"/>
              <a:ext cx="977162" cy="381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3C77DEF6-84A2-418D-B045-9734A517B99F}"/>
              </a:ext>
            </a:extLst>
          </p:cNvPr>
          <p:cNvGrpSpPr/>
          <p:nvPr/>
        </p:nvGrpSpPr>
        <p:grpSpPr>
          <a:xfrm>
            <a:off x="8374896" y="4118519"/>
            <a:ext cx="2967079" cy="2250556"/>
            <a:chOff x="8438904" y="4118519"/>
            <a:chExt cx="2967079" cy="2250556"/>
          </a:xfrm>
        </p:grpSpPr>
        <mc:AlternateContent xmlns:mc="http://schemas.openxmlformats.org/markup-compatibility/2006">
          <mc:Choice xmlns:am3d="http://schemas.microsoft.com/office/drawing/2017/model3d" Requires="am3d">
            <p:graphicFrame>
              <p:nvGraphicFramePr>
                <p:cNvPr id="26" name="3D Model 25" descr="Gears">
                  <a:extLst>
                    <a:ext uri="{FF2B5EF4-FFF2-40B4-BE49-F238E27FC236}">
                      <a16:creationId xmlns:a16="http://schemas.microsoft.com/office/drawing/2014/main" id="{CF729664-A3D3-406F-A9F8-B5EED1CAFB2B}"/>
                    </a:ext>
                  </a:extLst>
                </p:cNvPr>
                <p:cNvGraphicFramePr>
                  <a:graphicFrameLocks noChangeAspect="1"/>
                </p:cNvGraphicFramePr>
                <p:nvPr>
                  <p:extLst>
                    <p:ext uri="{D42A27DB-BD31-4B8C-83A1-F6EECF244321}">
                      <p14:modId xmlns:p14="http://schemas.microsoft.com/office/powerpoint/2010/main" val="4232524475"/>
                    </p:ext>
                  </p:extLst>
                </p:nvPr>
              </p:nvGraphicFramePr>
              <p:xfrm>
                <a:off x="9408296" y="4118519"/>
                <a:ext cx="1679051" cy="1244206"/>
              </p:xfrm>
              <a:graphic>
                <a:graphicData uri="http://schemas.microsoft.com/office/drawing/2017/model3d">
                  <am3d:model3d r:embed="rId10">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11"/>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Gears">
                  <a:extLst>
                    <a:ext uri="{FF2B5EF4-FFF2-40B4-BE49-F238E27FC236}">
                      <a16:creationId xmlns:a16="http://schemas.microsoft.com/office/drawing/2014/main" id="{CF729664-A3D3-406F-A9F8-B5EED1CAFB2B}"/>
                    </a:ext>
                  </a:extLst>
                </p:cNvPr>
                <p:cNvPicPr>
                  <a:picLocks noGrp="1" noRot="1" noChangeAspect="1" noMove="1" noResize="1" noEditPoints="1" noAdjustHandles="1" noChangeArrowheads="1" noChangeShapeType="1" noCrop="1"/>
                </p:cNvPicPr>
                <p:nvPr/>
              </p:nvPicPr>
              <p:blipFill>
                <a:blip r:embed="rId11"/>
                <a:stretch>
                  <a:fillRect/>
                </a:stretch>
              </p:blipFill>
              <p:spPr>
                <a:xfrm>
                  <a:off x="9344288" y="4118519"/>
                  <a:ext cx="1679051" cy="1244206"/>
                </a:xfrm>
                <a:prstGeom prst="rect">
                  <a:avLst/>
                </a:prstGeom>
              </p:spPr>
            </p:pic>
          </mc:Fallback>
        </mc:AlternateContent>
        <p:sp>
          <p:nvSpPr>
            <p:cNvPr id="28" name="Arrow: Up 27">
              <a:extLst>
                <a:ext uri="{FF2B5EF4-FFF2-40B4-BE49-F238E27FC236}">
                  <a16:creationId xmlns:a16="http://schemas.microsoft.com/office/drawing/2014/main" id="{A1078E79-B984-49C2-B848-6D82D9262E29}"/>
                </a:ext>
              </a:extLst>
            </p:cNvPr>
            <p:cNvSpPr/>
            <p:nvPr/>
          </p:nvSpPr>
          <p:spPr>
            <a:xfrm rot="5400000">
              <a:off x="8673743" y="4437769"/>
              <a:ext cx="366498" cy="836175"/>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80B152B-3F02-4D1A-B6D9-4951D7DBE639}"/>
                </a:ext>
              </a:extLst>
            </p:cNvPr>
            <p:cNvSpPr txBox="1"/>
            <p:nvPr/>
          </p:nvSpPr>
          <p:spPr>
            <a:xfrm>
              <a:off x="9027287" y="5353412"/>
              <a:ext cx="2378696"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Deep Learning Based Vulnerability Detector</a:t>
              </a:r>
            </a:p>
          </p:txBody>
        </p:sp>
      </p:grpSp>
      <p:grpSp>
        <p:nvGrpSpPr>
          <p:cNvPr id="35" name="Group 34">
            <a:extLst>
              <a:ext uri="{FF2B5EF4-FFF2-40B4-BE49-F238E27FC236}">
                <a16:creationId xmlns:a16="http://schemas.microsoft.com/office/drawing/2014/main" id="{034AA251-FD23-47C6-A2C3-3C3F1743D076}"/>
              </a:ext>
            </a:extLst>
          </p:cNvPr>
          <p:cNvGrpSpPr/>
          <p:nvPr/>
        </p:nvGrpSpPr>
        <p:grpSpPr>
          <a:xfrm>
            <a:off x="1117861" y="3367834"/>
            <a:ext cx="2833247" cy="2889531"/>
            <a:chOff x="1181869" y="3367834"/>
            <a:chExt cx="2833247" cy="2889531"/>
          </a:xfrm>
        </p:grpSpPr>
        <p:pic>
          <p:nvPicPr>
            <p:cNvPr id="36" name="Graphic 35" descr="Database with solid fill">
              <a:extLst>
                <a:ext uri="{FF2B5EF4-FFF2-40B4-BE49-F238E27FC236}">
                  <a16:creationId xmlns:a16="http://schemas.microsoft.com/office/drawing/2014/main" id="{E8B2EC21-EDCF-49DF-9D78-0A8F40F0A89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21993" y="4184395"/>
              <a:ext cx="1222981" cy="1222981"/>
            </a:xfrm>
            <a:prstGeom prst="rect">
              <a:avLst/>
            </a:prstGeom>
          </p:spPr>
        </p:pic>
        <p:sp>
          <p:nvSpPr>
            <p:cNvPr id="39" name="TextBox 38">
              <a:extLst>
                <a:ext uri="{FF2B5EF4-FFF2-40B4-BE49-F238E27FC236}">
                  <a16:creationId xmlns:a16="http://schemas.microsoft.com/office/drawing/2014/main" id="{05491B3F-5C4B-4253-A488-E5F4B6FC982D}"/>
                </a:ext>
              </a:extLst>
            </p:cNvPr>
            <p:cNvSpPr txBox="1"/>
            <p:nvPr/>
          </p:nvSpPr>
          <p:spPr>
            <a:xfrm>
              <a:off x="1181869" y="5241702"/>
              <a:ext cx="1732781" cy="1015663"/>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Curate and Preprocess</a:t>
              </a:r>
            </a:p>
            <a:p>
              <a:pPr algn="ctr"/>
              <a:r>
                <a:rPr lang="en-US" sz="2000" dirty="0">
                  <a:latin typeface="Times New Roman" panose="02020603050405020304" pitchFamily="18" charset="0"/>
                  <a:cs typeface="Times New Roman" panose="02020603050405020304" pitchFamily="18" charset="0"/>
                </a:rPr>
                <a:t>Data</a:t>
              </a:r>
            </a:p>
          </p:txBody>
        </p:sp>
        <p:sp>
          <p:nvSpPr>
            <p:cNvPr id="40" name="Arrow: Up 39">
              <a:extLst>
                <a:ext uri="{FF2B5EF4-FFF2-40B4-BE49-F238E27FC236}">
                  <a16:creationId xmlns:a16="http://schemas.microsoft.com/office/drawing/2014/main" id="{4F8FA4C8-2AA2-4422-B9BD-D878D5363C39}"/>
                </a:ext>
              </a:extLst>
            </p:cNvPr>
            <p:cNvSpPr/>
            <p:nvPr/>
          </p:nvSpPr>
          <p:spPr>
            <a:xfrm rot="13705558">
              <a:off x="3084079" y="2803294"/>
              <a:ext cx="366498" cy="1495577"/>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0708EEF7-DA39-4E26-931C-8D8F79CE4970}"/>
              </a:ext>
            </a:extLst>
          </p:cNvPr>
          <p:cNvGrpSpPr/>
          <p:nvPr/>
        </p:nvGrpSpPr>
        <p:grpSpPr>
          <a:xfrm>
            <a:off x="6281956" y="4184394"/>
            <a:ext cx="2052791" cy="1743033"/>
            <a:chOff x="6345964" y="4184394"/>
            <a:chExt cx="2052791" cy="1743033"/>
          </a:xfrm>
        </p:grpSpPr>
        <mc:AlternateContent xmlns:mc="http://schemas.openxmlformats.org/markup-compatibility/2006">
          <mc:Choice xmlns:am3d="http://schemas.microsoft.com/office/drawing/2017/model3d" Requires="am3d">
            <p:graphicFrame>
              <p:nvGraphicFramePr>
                <p:cNvPr id="44" name="3D Model 43" descr="Mainframe symbol">
                  <a:extLst>
                    <a:ext uri="{FF2B5EF4-FFF2-40B4-BE49-F238E27FC236}">
                      <a16:creationId xmlns:a16="http://schemas.microsoft.com/office/drawing/2014/main" id="{DD637893-0E46-4CC3-B8E4-14C6A0A5698A}"/>
                    </a:ext>
                  </a:extLst>
                </p:cNvPr>
                <p:cNvGraphicFramePr>
                  <a:graphicFrameLocks noChangeAspect="1"/>
                </p:cNvGraphicFramePr>
                <p:nvPr>
                  <p:extLst>
                    <p:ext uri="{D42A27DB-BD31-4B8C-83A1-F6EECF244321}">
                      <p14:modId xmlns:p14="http://schemas.microsoft.com/office/powerpoint/2010/main" val="3779455425"/>
                    </p:ext>
                  </p:extLst>
                </p:nvPr>
              </p:nvGraphicFramePr>
              <p:xfrm>
                <a:off x="7254452" y="4184394"/>
                <a:ext cx="1144303" cy="1510379"/>
              </p:xfrm>
              <a:graphic>
                <a:graphicData uri="http://schemas.microsoft.com/office/drawing/2017/model3d">
                  <am3d:model3d r:embed="rId14">
                    <am3d:spPr>
                      <a:xfrm>
                        <a:off x="0" y="0"/>
                        <a:ext cx="1144303" cy="1510379"/>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788150" ay="2697544" az="-561811"/>
                      <am3d:postTrans dx="0" dy="0" dz="0"/>
                    </am3d:trans>
                    <am3d:raster rName="Office3DRenderer" rVer="16.0.8326">
                      <am3d:blip r:embed="rId15"/>
                    </am3d:raster>
                    <am3d:objViewport viewportSz="15841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Mainframe symbol">
                  <a:extLst>
                    <a:ext uri="{FF2B5EF4-FFF2-40B4-BE49-F238E27FC236}">
                      <a16:creationId xmlns:a16="http://schemas.microsoft.com/office/drawing/2014/main" id="{DD637893-0E46-4CC3-B8E4-14C6A0A5698A}"/>
                    </a:ext>
                  </a:extLst>
                </p:cNvPr>
                <p:cNvPicPr>
                  <a:picLocks noGrp="1" noRot="1" noChangeAspect="1" noMove="1" noResize="1" noEditPoints="1" noAdjustHandles="1" noChangeArrowheads="1" noChangeShapeType="1" noCrop="1"/>
                </p:cNvPicPr>
                <p:nvPr/>
              </p:nvPicPr>
              <p:blipFill>
                <a:blip r:embed="rId15"/>
                <a:stretch>
                  <a:fillRect/>
                </a:stretch>
              </p:blipFill>
              <p:spPr>
                <a:xfrm>
                  <a:off x="7190444" y="4184394"/>
                  <a:ext cx="1144303" cy="1510379"/>
                </a:xfrm>
                <a:prstGeom prst="rect">
                  <a:avLst/>
                </a:prstGeom>
              </p:spPr>
            </p:pic>
          </mc:Fallback>
        </mc:AlternateContent>
        <p:sp>
          <p:nvSpPr>
            <p:cNvPr id="45" name="TextBox 44">
              <a:extLst>
                <a:ext uri="{FF2B5EF4-FFF2-40B4-BE49-F238E27FC236}">
                  <a16:creationId xmlns:a16="http://schemas.microsoft.com/office/drawing/2014/main" id="{C2A19221-9E47-498B-AA50-38BC0D9B279E}"/>
                </a:ext>
              </a:extLst>
            </p:cNvPr>
            <p:cNvSpPr txBox="1"/>
            <p:nvPr/>
          </p:nvSpPr>
          <p:spPr>
            <a:xfrm>
              <a:off x="7048681" y="5527317"/>
              <a:ext cx="1326744" cy="400110"/>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Training</a:t>
              </a:r>
            </a:p>
          </p:txBody>
        </p:sp>
        <p:sp>
          <p:nvSpPr>
            <p:cNvPr id="46" name="Arrow: Up 45">
              <a:extLst>
                <a:ext uri="{FF2B5EF4-FFF2-40B4-BE49-F238E27FC236}">
                  <a16:creationId xmlns:a16="http://schemas.microsoft.com/office/drawing/2014/main" id="{5D01ECFB-67B6-4ABE-8F32-63498E2D1B08}"/>
                </a:ext>
              </a:extLst>
            </p:cNvPr>
            <p:cNvSpPr/>
            <p:nvPr/>
          </p:nvSpPr>
          <p:spPr>
            <a:xfrm rot="5400000">
              <a:off x="6598033" y="4420539"/>
              <a:ext cx="366497" cy="870636"/>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C74E1FCB-05C8-4376-8E3A-9C77FD157413}"/>
              </a:ext>
            </a:extLst>
          </p:cNvPr>
          <p:cNvGrpSpPr/>
          <p:nvPr/>
        </p:nvGrpSpPr>
        <p:grpSpPr>
          <a:xfrm>
            <a:off x="2600088" y="4151477"/>
            <a:ext cx="3580814" cy="1985646"/>
            <a:chOff x="2739095" y="4050013"/>
            <a:chExt cx="3580814" cy="1985646"/>
          </a:xfrm>
        </p:grpSpPr>
        <p:pic>
          <p:nvPicPr>
            <p:cNvPr id="48" name="Picture 2" descr="Applied Deep Learning - Part 1: Artificial Neural Networks | by Arden  Dertat | Towards Data Science">
              <a:extLst>
                <a:ext uri="{FF2B5EF4-FFF2-40B4-BE49-F238E27FC236}">
                  <a16:creationId xmlns:a16="http://schemas.microsoft.com/office/drawing/2014/main" id="{9963CBCC-E0D3-4020-97D3-6B7F23D89A6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11493"/>
            <a:stretch/>
          </p:blipFill>
          <p:spPr bwMode="auto">
            <a:xfrm>
              <a:off x="3886318" y="4050013"/>
              <a:ext cx="2433591" cy="1408757"/>
            </a:xfrm>
            <a:prstGeom prst="rect">
              <a:avLst/>
            </a:prstGeom>
            <a:noFill/>
            <a:extLst>
              <a:ext uri="{909E8E84-426E-40DD-AFC4-6F175D3DCCD1}">
                <a14:hiddenFill xmlns:a14="http://schemas.microsoft.com/office/drawing/2010/main">
                  <a:solidFill>
                    <a:srgbClr val="FFFFFF"/>
                  </a:solidFill>
                </a14:hiddenFill>
              </a:ext>
            </a:extLst>
          </p:spPr>
        </p:pic>
        <p:sp>
          <p:nvSpPr>
            <p:cNvPr id="49" name="Arrow: Up 48">
              <a:extLst>
                <a:ext uri="{FF2B5EF4-FFF2-40B4-BE49-F238E27FC236}">
                  <a16:creationId xmlns:a16="http://schemas.microsoft.com/office/drawing/2014/main" id="{8E13B0FB-1570-4D76-95A0-B238E29EE83A}"/>
                </a:ext>
              </a:extLst>
            </p:cNvPr>
            <p:cNvSpPr/>
            <p:nvPr/>
          </p:nvSpPr>
          <p:spPr>
            <a:xfrm rot="5400000">
              <a:off x="3029021" y="4286116"/>
              <a:ext cx="361600" cy="941452"/>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80B5DEF9-0E20-4213-AA07-815673724B9C}"/>
                </a:ext>
              </a:extLst>
            </p:cNvPr>
            <p:cNvSpPr txBox="1"/>
            <p:nvPr/>
          </p:nvSpPr>
          <p:spPr>
            <a:xfrm>
              <a:off x="4031422" y="5327773"/>
              <a:ext cx="1732781" cy="70788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Design</a:t>
              </a:r>
            </a:p>
            <a:p>
              <a:pPr algn="ctr"/>
              <a:r>
                <a:rPr lang="en-US" sz="2000" dirty="0">
                  <a:latin typeface="Times New Roman" panose="02020603050405020304" pitchFamily="18" charset="0"/>
                  <a:cs typeface="Times New Roman" panose="02020603050405020304" pitchFamily="18" charset="0"/>
                </a:rPr>
                <a:t>Model</a:t>
              </a:r>
            </a:p>
          </p:txBody>
        </p:sp>
      </p:grpSp>
    </p:spTree>
    <p:extLst>
      <p:ext uri="{BB962C8B-B14F-4D97-AF65-F5344CB8AC3E}">
        <p14:creationId xmlns:p14="http://schemas.microsoft.com/office/powerpoint/2010/main" val="428156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477152-0497-4965-AAE5-DB40D0613FC3}"/>
              </a:ext>
            </a:extLst>
          </p:cNvPr>
          <p:cNvGrpSpPr/>
          <p:nvPr/>
        </p:nvGrpSpPr>
        <p:grpSpPr>
          <a:xfrm>
            <a:off x="2331720" y="1535000"/>
            <a:ext cx="7422751" cy="4856232"/>
            <a:chOff x="2331720" y="1535000"/>
            <a:chExt cx="7422751" cy="4856232"/>
          </a:xfrm>
        </p:grpSpPr>
        <p:grpSp>
          <p:nvGrpSpPr>
            <p:cNvPr id="29" name="Google Shape;277;p31">
              <a:extLst>
                <a:ext uri="{FF2B5EF4-FFF2-40B4-BE49-F238E27FC236}">
                  <a16:creationId xmlns:a16="http://schemas.microsoft.com/office/drawing/2014/main" id="{0ADE899C-9588-4231-B0D3-4A0EE40DFF22}"/>
                </a:ext>
              </a:extLst>
            </p:cNvPr>
            <p:cNvGrpSpPr/>
            <p:nvPr/>
          </p:nvGrpSpPr>
          <p:grpSpPr>
            <a:xfrm>
              <a:off x="2419925" y="1535000"/>
              <a:ext cx="7334546" cy="2409542"/>
              <a:chOff x="1536950" y="943874"/>
              <a:chExt cx="5903596" cy="2082571"/>
            </a:xfrm>
          </p:grpSpPr>
          <p:grpSp>
            <p:nvGrpSpPr>
              <p:cNvPr id="30" name="Google Shape;278;p31">
                <a:extLst>
                  <a:ext uri="{FF2B5EF4-FFF2-40B4-BE49-F238E27FC236}">
                    <a16:creationId xmlns:a16="http://schemas.microsoft.com/office/drawing/2014/main" id="{DB892634-219A-408C-9502-CF11B6C5CF49}"/>
                  </a:ext>
                </a:extLst>
              </p:cNvPr>
              <p:cNvGrpSpPr/>
              <p:nvPr/>
            </p:nvGrpSpPr>
            <p:grpSpPr>
              <a:xfrm>
                <a:off x="1580238" y="943874"/>
                <a:ext cx="5860308" cy="2082571"/>
                <a:chOff x="1553975" y="1117075"/>
                <a:chExt cx="5795400" cy="1990225"/>
              </a:xfrm>
            </p:grpSpPr>
            <p:pic>
              <p:nvPicPr>
                <p:cNvPr id="32" name="Google Shape;279;p31">
                  <a:extLst>
                    <a:ext uri="{FF2B5EF4-FFF2-40B4-BE49-F238E27FC236}">
                      <a16:creationId xmlns:a16="http://schemas.microsoft.com/office/drawing/2014/main" id="{DE80CAFB-561F-483E-9C6B-6BCC0D591C3E}"/>
                    </a:ext>
                  </a:extLst>
                </p:cNvPr>
                <p:cNvPicPr preferRelativeResize="0"/>
                <p:nvPr/>
              </p:nvPicPr>
              <p:blipFill>
                <a:blip r:embed="rId3">
                  <a:alphaModFix/>
                </a:blip>
                <a:stretch>
                  <a:fillRect/>
                </a:stretch>
              </p:blipFill>
              <p:spPr>
                <a:xfrm>
                  <a:off x="1553975" y="1117075"/>
                  <a:ext cx="5795400" cy="1990225"/>
                </a:xfrm>
                <a:prstGeom prst="rect">
                  <a:avLst/>
                </a:prstGeom>
                <a:noFill/>
                <a:ln>
                  <a:noFill/>
                </a:ln>
              </p:spPr>
            </p:pic>
            <p:sp>
              <p:nvSpPr>
                <p:cNvPr id="34" name="Google Shape;280;p31">
                  <a:extLst>
                    <a:ext uri="{FF2B5EF4-FFF2-40B4-BE49-F238E27FC236}">
                      <a16:creationId xmlns:a16="http://schemas.microsoft.com/office/drawing/2014/main" id="{D819E71D-FF4B-4131-ABE0-067AC367ED3F}"/>
                    </a:ext>
                  </a:extLst>
                </p:cNvPr>
                <p:cNvSpPr/>
                <p:nvPr/>
              </p:nvSpPr>
              <p:spPr>
                <a:xfrm>
                  <a:off x="4985924" y="166610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37" name="Google Shape;281;p31">
                  <a:extLst>
                    <a:ext uri="{FF2B5EF4-FFF2-40B4-BE49-F238E27FC236}">
                      <a16:creationId xmlns:a16="http://schemas.microsoft.com/office/drawing/2014/main" id="{009FFD95-8449-4417-B3AB-BCB82776C337}"/>
                    </a:ext>
                  </a:extLst>
                </p:cNvPr>
                <p:cNvSpPr/>
                <p:nvPr/>
              </p:nvSpPr>
              <p:spPr>
                <a:xfrm>
                  <a:off x="4985924" y="206955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38" name="Google Shape;282;p31">
                  <a:extLst>
                    <a:ext uri="{FF2B5EF4-FFF2-40B4-BE49-F238E27FC236}">
                      <a16:creationId xmlns:a16="http://schemas.microsoft.com/office/drawing/2014/main" id="{F31C8C1A-96C2-4BFA-AEFA-ABA4C460E63D}"/>
                    </a:ext>
                  </a:extLst>
                </p:cNvPr>
                <p:cNvSpPr/>
                <p:nvPr/>
              </p:nvSpPr>
              <p:spPr>
                <a:xfrm>
                  <a:off x="4934710" y="24730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42" name="Google Shape;283;p31">
                  <a:extLst>
                    <a:ext uri="{FF2B5EF4-FFF2-40B4-BE49-F238E27FC236}">
                      <a16:creationId xmlns:a16="http://schemas.microsoft.com/office/drawing/2014/main" id="{A23EB440-6A7D-4712-9CEF-9BD100666E4A}"/>
                    </a:ext>
                  </a:extLst>
                </p:cNvPr>
                <p:cNvSpPr/>
                <p:nvPr/>
              </p:nvSpPr>
              <p:spPr>
                <a:xfrm>
                  <a:off x="4944587" y="287645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31" name="Google Shape;284;p31">
                <a:extLst>
                  <a:ext uri="{FF2B5EF4-FFF2-40B4-BE49-F238E27FC236}">
                    <a16:creationId xmlns:a16="http://schemas.microsoft.com/office/drawing/2014/main" id="{B9196372-46EA-4796-B20B-A5C4760810E2}"/>
                  </a:ext>
                </a:extLst>
              </p:cNvPr>
              <p:cNvSpPr/>
              <p:nvPr/>
            </p:nvSpPr>
            <p:spPr>
              <a:xfrm rot="16200000">
                <a:off x="1034464" y="1805157"/>
                <a:ext cx="1723772" cy="7188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algn="ctr"/>
                <a:r>
                  <a:rPr lang="en" b="1" dirty="0">
                    <a:latin typeface="Times New Roman"/>
                    <a:ea typeface="Times New Roman"/>
                    <a:cs typeface="Times New Roman"/>
                    <a:sym typeface="Times New Roman"/>
                  </a:rPr>
                  <a:t>*Chromium</a:t>
                </a:r>
                <a:r>
                  <a:rPr lang="en" dirty="0">
                    <a:latin typeface="Times New Roman"/>
                    <a:ea typeface="Times New Roman"/>
                    <a:cs typeface="Times New Roman"/>
                    <a:sym typeface="Times New Roman"/>
                  </a:rPr>
                  <a:t> </a:t>
                </a:r>
              </a:p>
              <a:p>
                <a:pPr algn="ctr"/>
                <a:r>
                  <a:rPr lang="en" dirty="0">
                    <a:latin typeface="Times New Roman"/>
                    <a:ea typeface="Times New Roman"/>
                    <a:cs typeface="Times New Roman"/>
                    <a:sym typeface="Times New Roman"/>
                  </a:rPr>
                  <a:t>and </a:t>
                </a:r>
                <a:endParaRPr dirty="0">
                  <a:latin typeface="Times New Roman"/>
                  <a:ea typeface="Times New Roman"/>
                  <a:cs typeface="Times New Roman"/>
                  <a:sym typeface="Times New Roman"/>
                </a:endParaRPr>
              </a:p>
              <a:p>
                <a:pPr algn="ctr"/>
                <a:r>
                  <a:rPr lang="en" b="1" dirty="0">
                    <a:latin typeface="Times New Roman"/>
                    <a:ea typeface="Times New Roman"/>
                    <a:cs typeface="Times New Roman"/>
                    <a:sym typeface="Times New Roman"/>
                  </a:rPr>
                  <a:t>*Debian</a:t>
                </a:r>
                <a:endParaRPr b="1" dirty="0">
                  <a:latin typeface="Times New Roman"/>
                  <a:ea typeface="Times New Roman"/>
                  <a:cs typeface="Times New Roman"/>
                  <a:sym typeface="Times New Roman"/>
                </a:endParaRPr>
              </a:p>
            </p:txBody>
          </p:sp>
        </p:grpSp>
        <p:grpSp>
          <p:nvGrpSpPr>
            <p:cNvPr id="43" name="Google Shape;285;p31">
              <a:extLst>
                <a:ext uri="{FF2B5EF4-FFF2-40B4-BE49-F238E27FC236}">
                  <a16:creationId xmlns:a16="http://schemas.microsoft.com/office/drawing/2014/main" id="{687D9E86-0EA2-4A47-B007-863ECF1DBD09}"/>
                </a:ext>
              </a:extLst>
            </p:cNvPr>
            <p:cNvGrpSpPr/>
            <p:nvPr/>
          </p:nvGrpSpPr>
          <p:grpSpPr>
            <a:xfrm>
              <a:off x="2418135" y="3925154"/>
              <a:ext cx="7310085" cy="2126424"/>
              <a:chOff x="1536950" y="3015348"/>
              <a:chExt cx="5883907" cy="1837871"/>
            </a:xfrm>
          </p:grpSpPr>
          <p:grpSp>
            <p:nvGrpSpPr>
              <p:cNvPr id="51" name="Google Shape;286;p31">
                <a:extLst>
                  <a:ext uri="{FF2B5EF4-FFF2-40B4-BE49-F238E27FC236}">
                    <a16:creationId xmlns:a16="http://schemas.microsoft.com/office/drawing/2014/main" id="{0BDCD85F-1E97-452D-B52B-4B7822C31EB9}"/>
                  </a:ext>
                </a:extLst>
              </p:cNvPr>
              <p:cNvGrpSpPr/>
              <p:nvPr/>
            </p:nvGrpSpPr>
            <p:grpSpPr>
              <a:xfrm>
                <a:off x="1658359" y="3015348"/>
                <a:ext cx="5762498" cy="1837871"/>
                <a:chOff x="1631230" y="3096695"/>
                <a:chExt cx="5698673" cy="1756375"/>
              </a:xfrm>
            </p:grpSpPr>
            <p:pic>
              <p:nvPicPr>
                <p:cNvPr id="53" name="Google Shape;287;p31">
                  <a:extLst>
                    <a:ext uri="{FF2B5EF4-FFF2-40B4-BE49-F238E27FC236}">
                      <a16:creationId xmlns:a16="http://schemas.microsoft.com/office/drawing/2014/main" id="{5572E468-77C4-43B1-907C-0C0F97FA1E35}"/>
                    </a:ext>
                  </a:extLst>
                </p:cNvPr>
                <p:cNvPicPr preferRelativeResize="0"/>
                <p:nvPr/>
              </p:nvPicPr>
              <p:blipFill>
                <a:blip r:embed="rId4">
                  <a:alphaModFix/>
                </a:blip>
                <a:stretch>
                  <a:fillRect/>
                </a:stretch>
              </p:blipFill>
              <p:spPr>
                <a:xfrm>
                  <a:off x="1631230" y="3096695"/>
                  <a:ext cx="5698673" cy="1756375"/>
                </a:xfrm>
                <a:prstGeom prst="rect">
                  <a:avLst/>
                </a:prstGeom>
                <a:noFill/>
                <a:ln>
                  <a:noFill/>
                </a:ln>
              </p:spPr>
            </p:pic>
            <p:sp>
              <p:nvSpPr>
                <p:cNvPr id="54" name="Google Shape;288;p31">
                  <a:extLst>
                    <a:ext uri="{FF2B5EF4-FFF2-40B4-BE49-F238E27FC236}">
                      <a16:creationId xmlns:a16="http://schemas.microsoft.com/office/drawing/2014/main" id="{0E90337E-4154-4A4C-B38C-34755D96C768}"/>
                    </a:ext>
                  </a:extLst>
                </p:cNvPr>
                <p:cNvSpPr/>
                <p:nvPr/>
              </p:nvSpPr>
              <p:spPr>
                <a:xfrm>
                  <a:off x="4944587" y="32799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5" name="Google Shape;289;p31">
                  <a:extLst>
                    <a:ext uri="{FF2B5EF4-FFF2-40B4-BE49-F238E27FC236}">
                      <a16:creationId xmlns:a16="http://schemas.microsoft.com/office/drawing/2014/main" id="{680F31A4-9C85-4086-9894-59AAA40CF790}"/>
                    </a:ext>
                  </a:extLst>
                </p:cNvPr>
                <p:cNvSpPr/>
                <p:nvPr/>
              </p:nvSpPr>
              <p:spPr>
                <a:xfrm>
                  <a:off x="4944587" y="37371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6" name="Google Shape;290;p31">
                  <a:extLst>
                    <a:ext uri="{FF2B5EF4-FFF2-40B4-BE49-F238E27FC236}">
                      <a16:creationId xmlns:a16="http://schemas.microsoft.com/office/drawing/2014/main" id="{482AB564-8A19-4CD5-8B38-BB7AADEC917C}"/>
                    </a:ext>
                  </a:extLst>
                </p:cNvPr>
                <p:cNvSpPr/>
                <p:nvPr/>
              </p:nvSpPr>
              <p:spPr>
                <a:xfrm>
                  <a:off x="4934826" y="41943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57" name="Google Shape;291;p31">
                  <a:extLst>
                    <a:ext uri="{FF2B5EF4-FFF2-40B4-BE49-F238E27FC236}">
                      <a16:creationId xmlns:a16="http://schemas.microsoft.com/office/drawing/2014/main" id="{823801A8-C8DF-4EF2-9E3B-93CD7C2F5D2B}"/>
                    </a:ext>
                  </a:extLst>
                </p:cNvPr>
                <p:cNvSpPr/>
                <p:nvPr/>
              </p:nvSpPr>
              <p:spPr>
                <a:xfrm>
                  <a:off x="4933982" y="459651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52" name="Google Shape;292;p31">
                <a:extLst>
                  <a:ext uri="{FF2B5EF4-FFF2-40B4-BE49-F238E27FC236}">
                    <a16:creationId xmlns:a16="http://schemas.microsoft.com/office/drawing/2014/main" id="{53560306-F789-4DB0-8EB7-15EE89875248}"/>
                  </a:ext>
                </a:extLst>
              </p:cNvPr>
              <p:cNvSpPr/>
              <p:nvPr/>
            </p:nvSpPr>
            <p:spPr>
              <a:xfrm rot="16200000">
                <a:off x="1022972" y="3592297"/>
                <a:ext cx="1746755" cy="7188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algn="ctr"/>
                <a:r>
                  <a:rPr lang="en" b="1" dirty="0">
                    <a:latin typeface="Times New Roman"/>
                    <a:ea typeface="Times New Roman"/>
                    <a:cs typeface="Times New Roman"/>
                    <a:sym typeface="Times New Roman"/>
                  </a:rPr>
                  <a:t>FFMPeg</a:t>
                </a:r>
                <a:endParaRPr b="1" dirty="0">
                  <a:latin typeface="Times New Roman"/>
                  <a:ea typeface="Times New Roman"/>
                  <a:cs typeface="Times New Roman"/>
                  <a:sym typeface="Times New Roman"/>
                </a:endParaRPr>
              </a:p>
              <a:p>
                <a:pPr algn="ctr"/>
                <a:r>
                  <a:rPr lang="en" dirty="0">
                    <a:latin typeface="Times New Roman"/>
                    <a:ea typeface="Times New Roman"/>
                    <a:cs typeface="Times New Roman"/>
                    <a:sym typeface="Times New Roman"/>
                  </a:rPr>
                  <a:t> and </a:t>
                </a:r>
                <a:endParaRPr dirty="0">
                  <a:latin typeface="Times New Roman"/>
                  <a:ea typeface="Times New Roman"/>
                  <a:cs typeface="Times New Roman"/>
                  <a:sym typeface="Times New Roman"/>
                </a:endParaRPr>
              </a:p>
              <a:p>
                <a:pPr algn="ctr"/>
                <a:r>
                  <a:rPr lang="en" b="1" dirty="0">
                    <a:latin typeface="Times New Roman"/>
                    <a:ea typeface="Times New Roman"/>
                    <a:cs typeface="Times New Roman"/>
                    <a:sym typeface="Times New Roman"/>
                  </a:rPr>
                  <a:t>Qemu</a:t>
                </a:r>
                <a:endParaRPr b="1" dirty="0">
                  <a:latin typeface="Times New Roman"/>
                  <a:ea typeface="Times New Roman"/>
                  <a:cs typeface="Times New Roman"/>
                  <a:sym typeface="Times New Roman"/>
                </a:endParaRPr>
              </a:p>
            </p:txBody>
          </p:sp>
        </p:grpSp>
        <p:sp>
          <p:nvSpPr>
            <p:cNvPr id="58" name="TextBox 57">
              <a:extLst>
                <a:ext uri="{FF2B5EF4-FFF2-40B4-BE49-F238E27FC236}">
                  <a16:creationId xmlns:a16="http://schemas.microsoft.com/office/drawing/2014/main" id="{76E580FD-B340-4DA9-9CD8-93866128BA5E}"/>
                </a:ext>
              </a:extLst>
            </p:cNvPr>
            <p:cNvSpPr txBox="1"/>
            <p:nvPr/>
          </p:nvSpPr>
          <p:spPr>
            <a:xfrm>
              <a:off x="2631852" y="6021900"/>
              <a:ext cx="703348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 Collected from Issue trackers (Jira, </a:t>
              </a:r>
              <a:r>
                <a:rPr lang="en-US" dirty="0" err="1">
                  <a:latin typeface="Times New Roman" panose="02020603050405020304" pitchFamily="18" charset="0"/>
                  <a:cs typeface="Times New Roman" panose="02020603050405020304" pitchFamily="18" charset="0"/>
                </a:rPr>
                <a:t>BugZilla</a:t>
              </a:r>
              <a:r>
                <a:rPr lang="en-US" dirty="0">
                  <a:latin typeface="Times New Roman" panose="02020603050405020304" pitchFamily="18" charset="0"/>
                  <a:cs typeface="Times New Roman" panose="02020603050405020304" pitchFamily="18" charset="0"/>
                </a:rPr>
                <a:t>) of Chromium and Debian</a:t>
              </a:r>
            </a:p>
          </p:txBody>
        </p:sp>
        <p:sp>
          <p:nvSpPr>
            <p:cNvPr id="3" name="Rectangle 2">
              <a:extLst>
                <a:ext uri="{FF2B5EF4-FFF2-40B4-BE49-F238E27FC236}">
                  <a16:creationId xmlns:a16="http://schemas.microsoft.com/office/drawing/2014/main" id="{CF09BBC2-508B-404B-8B39-9241878AA310}"/>
                </a:ext>
              </a:extLst>
            </p:cNvPr>
            <p:cNvSpPr/>
            <p:nvPr/>
          </p:nvSpPr>
          <p:spPr>
            <a:xfrm>
              <a:off x="2331720" y="2207929"/>
              <a:ext cx="1023736" cy="142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chemeClr val="tx1"/>
                  </a:solidFill>
                  <a:latin typeface="Times New Roman" panose="02020603050405020304" pitchFamily="18" charset="0"/>
                  <a:cs typeface="Times New Roman" panose="02020603050405020304" pitchFamily="18" charset="0"/>
                </a:rPr>
                <a:t>ReVeal</a:t>
              </a:r>
              <a:endParaRPr lang="en-US" sz="2000" dirty="0">
                <a:solidFill>
                  <a:schemeClr val="tx1"/>
                </a:solidFill>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ABA6E4C2-D0DD-4F4F-9973-559C0FB276DE}"/>
                </a:ext>
              </a:extLst>
            </p:cNvPr>
            <p:cNvSpPr/>
            <p:nvPr/>
          </p:nvSpPr>
          <p:spPr>
            <a:xfrm>
              <a:off x="2331720" y="4239189"/>
              <a:ext cx="1023736" cy="142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latin typeface="Times New Roman" panose="02020603050405020304" pitchFamily="18" charset="0"/>
                  <a:cs typeface="Times New Roman" panose="02020603050405020304" pitchFamily="18" charset="0"/>
                </a:rPr>
                <a:t>FFMPeg</a:t>
              </a:r>
              <a:r>
                <a:rPr lang="en-US" dirty="0">
                  <a:solidFill>
                    <a:schemeClr val="tx1"/>
                  </a:solidFill>
                  <a:latin typeface="Times New Roman" panose="02020603050405020304" pitchFamily="18" charset="0"/>
                  <a:cs typeface="Times New Roman" panose="02020603050405020304" pitchFamily="18" charset="0"/>
                </a:rPr>
                <a:t> + </a:t>
              </a:r>
              <a:r>
                <a:rPr lang="en-US" dirty="0" err="1">
                  <a:solidFill>
                    <a:schemeClr val="tx1"/>
                  </a:solidFill>
                  <a:latin typeface="Times New Roman" panose="02020603050405020304" pitchFamily="18" charset="0"/>
                  <a:cs typeface="Times New Roman" panose="02020603050405020304" pitchFamily="18" charset="0"/>
                </a:rPr>
                <a:t>Qemu</a:t>
              </a:r>
              <a:endParaRPr lang="en-US" dirty="0">
                <a:solidFill>
                  <a:schemeClr val="tx1"/>
                </a:solidFill>
                <a:latin typeface="Times New Roman" panose="02020603050405020304" pitchFamily="18" charset="0"/>
                <a:cs typeface="Times New Roman" panose="02020603050405020304" pitchFamily="18" charset="0"/>
              </a:endParaRPr>
            </a:p>
            <a:p>
              <a:pPr algn="r"/>
              <a:r>
                <a:rPr lang="en-US" dirty="0">
                  <a:solidFill>
                    <a:schemeClr val="tx1"/>
                  </a:solidFill>
                  <a:latin typeface="Times New Roman" panose="02020603050405020304" pitchFamily="18" charset="0"/>
                  <a:cs typeface="Times New Roman" panose="02020603050405020304" pitchFamily="18" charset="0"/>
                </a:rPr>
                <a:t>(Devign)</a:t>
              </a:r>
            </a:p>
          </p:txBody>
        </p:sp>
      </p:grpSp>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Results on Detecting Real World Vulnerabilities</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8</a:t>
            </a:fld>
            <a:endParaRPr lang="en-US"/>
          </a:p>
        </p:txBody>
      </p:sp>
      <p:sp>
        <p:nvSpPr>
          <p:cNvPr id="2" name="Rectangle: Rounded Corners 1">
            <a:extLst>
              <a:ext uri="{FF2B5EF4-FFF2-40B4-BE49-F238E27FC236}">
                <a16:creationId xmlns:a16="http://schemas.microsoft.com/office/drawing/2014/main" id="{BC977124-277F-40B2-80DA-7FF09130631F}"/>
              </a:ext>
            </a:extLst>
          </p:cNvPr>
          <p:cNvSpPr/>
          <p:nvPr/>
        </p:nvSpPr>
        <p:spPr>
          <a:xfrm>
            <a:off x="9144465" y="1950130"/>
            <a:ext cx="573830" cy="4068886"/>
          </a:xfrm>
          <a:prstGeom prst="roundRect">
            <a:avLst>
              <a:gd name="adj" fmla="val 3919"/>
            </a:avLst>
          </a:prstGeom>
          <a:solidFill>
            <a:srgbClr val="FF0000">
              <a:alpha val="12157"/>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95106AC-F369-435A-A685-293DEE64DCB1}"/>
              </a:ext>
            </a:extLst>
          </p:cNvPr>
          <p:cNvSpPr/>
          <p:nvPr/>
        </p:nvSpPr>
        <p:spPr>
          <a:xfrm>
            <a:off x="4884820" y="1535000"/>
            <a:ext cx="4994635" cy="4516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97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300"/>
                                        <p:tgtEl>
                                          <p:spTgt spid="5"/>
                                        </p:tgtEl>
                                      </p:cBhvr>
                                    </p:animEffect>
                                    <p:set>
                                      <p:cBhvr>
                                        <p:cTn id="7" dur="1" fill="hold">
                                          <p:stCondLst>
                                            <p:cond delay="12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228;p28">
            <a:extLst>
              <a:ext uri="{FF2B5EF4-FFF2-40B4-BE49-F238E27FC236}">
                <a16:creationId xmlns:a16="http://schemas.microsoft.com/office/drawing/2014/main" id="{A0C9F42F-3894-4774-A941-1BADC7A1AF55}"/>
              </a:ext>
            </a:extLst>
          </p:cNvPr>
          <p:cNvSpPr txBox="1">
            <a:spLocks/>
          </p:cNvSpPr>
          <p:nvPr/>
        </p:nvSpPr>
        <p:spPr>
          <a:xfrm>
            <a:off x="605245" y="263836"/>
            <a:ext cx="1098150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800" dirty="0">
                <a:latin typeface="Times New Roman" panose="02020603050405020304" pitchFamily="18" charset="0"/>
                <a:ea typeface="Times New Roman"/>
                <a:cs typeface="Times New Roman" panose="02020603050405020304" pitchFamily="18" charset="0"/>
                <a:sym typeface="Times New Roman"/>
              </a:rPr>
              <a:t>Issues with Existing Approaches</a:t>
            </a:r>
          </a:p>
        </p:txBody>
      </p:sp>
      <p:pic>
        <p:nvPicPr>
          <p:cNvPr id="11" name="Picture 2">
            <a:extLst>
              <a:ext uri="{FF2B5EF4-FFF2-40B4-BE49-F238E27FC236}">
                <a16:creationId xmlns:a16="http://schemas.microsoft.com/office/drawing/2014/main" id="{5C83738D-316B-4121-AD79-10CE29561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3">
            <a:extLst>
              <a:ext uri="{FF2B5EF4-FFF2-40B4-BE49-F238E27FC236}">
                <a16:creationId xmlns:a16="http://schemas.microsoft.com/office/drawing/2014/main" id="{3718506A-EE04-4028-B8DE-AC32F9BEA8AE}"/>
              </a:ext>
            </a:extLst>
          </p:cNvPr>
          <p:cNvSpPr>
            <a:spLocks noGrp="1"/>
          </p:cNvSpPr>
          <p:nvPr>
            <p:ph type="sldNum" sz="quarter" idx="12"/>
          </p:nvPr>
        </p:nvSpPr>
        <p:spPr>
          <a:xfrm>
            <a:off x="11586753" y="6227036"/>
            <a:ext cx="432816" cy="365125"/>
          </a:xfrm>
        </p:spPr>
        <p:txBody>
          <a:bodyPr/>
          <a:lstStyle/>
          <a:p>
            <a:fld id="{5AF00711-9D3D-4155-A945-365C3CF56AB1}" type="slidenum">
              <a:rPr lang="en-US" smtClean="0"/>
              <a:t>9</a:t>
            </a:fld>
            <a:endParaRPr lang="en-US"/>
          </a:p>
        </p:txBody>
      </p:sp>
      <p:graphicFrame>
        <p:nvGraphicFramePr>
          <p:cNvPr id="7" name="Diagram 6">
            <a:extLst>
              <a:ext uri="{FF2B5EF4-FFF2-40B4-BE49-F238E27FC236}">
                <a16:creationId xmlns:a16="http://schemas.microsoft.com/office/drawing/2014/main" id="{72470DF2-8633-4E26-9CBD-0846B9701919}"/>
              </a:ext>
            </a:extLst>
          </p:cNvPr>
          <p:cNvGraphicFramePr/>
          <p:nvPr>
            <p:extLst>
              <p:ext uri="{D42A27DB-BD31-4B8C-83A1-F6EECF244321}">
                <p14:modId xmlns:p14="http://schemas.microsoft.com/office/powerpoint/2010/main" val="3181203807"/>
              </p:ext>
            </p:extLst>
          </p:nvPr>
        </p:nvGraphicFramePr>
        <p:xfrm>
          <a:off x="2031998" y="417914"/>
          <a:ext cx="8456169" cy="56354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90337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1822</TotalTime>
  <Words>2350</Words>
  <Application>Microsoft Office PowerPoint</Application>
  <PresentationFormat>Widescreen</PresentationFormat>
  <Paragraphs>328</Paragraphs>
  <Slides>27</Slides>
  <Notes>27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Arial</vt:lpstr>
      <vt:lpstr>Calibri</vt:lpstr>
      <vt:lpstr>Calibri Light</vt:lpstr>
      <vt:lpstr>Courier New</vt:lpstr>
      <vt:lpstr>Informal Roman</vt:lpstr>
      <vt:lpstr>Ink Free</vt:lpstr>
      <vt:lpstr>Lato Light</vt:lpstr>
      <vt:lpstr>Merriweather</vt:lpstr>
      <vt:lpstr>Poppins</vt:lpstr>
      <vt:lpstr>Times New Roman</vt:lpstr>
      <vt:lpstr>Office Theme</vt:lpstr>
      <vt:lpstr>Deep Learning based Vulnerability Detection: Are We There Yet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Saikat Chakraborty</dc:creator>
  <cp:lastModifiedBy>Saikat Chakraborty</cp:lastModifiedBy>
  <cp:revision>18</cp:revision>
  <dcterms:created xsi:type="dcterms:W3CDTF">2022-04-13T19:28:38Z</dcterms:created>
  <dcterms:modified xsi:type="dcterms:W3CDTF">2022-07-21T20:52:52Z</dcterms:modified>
</cp:coreProperties>
</file>